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58" r:id="rId4"/>
    <p:sldId id="274" r:id="rId5"/>
    <p:sldId id="275" r:id="rId6"/>
    <p:sldId id="262" r:id="rId7"/>
    <p:sldId id="292" r:id="rId8"/>
    <p:sldId id="293" r:id="rId9"/>
    <p:sldId id="291" r:id="rId10"/>
    <p:sldId id="296" r:id="rId11"/>
    <p:sldId id="294" r:id="rId12"/>
    <p:sldId id="297" r:id="rId13"/>
    <p:sldId id="298" r:id="rId14"/>
    <p:sldId id="299" r:id="rId15"/>
    <p:sldId id="300" r:id="rId16"/>
    <p:sldId id="272" r:id="rId17"/>
    <p:sldId id="261" r:id="rId18"/>
    <p:sldId id="288" r:id="rId19"/>
    <p:sldId id="287" r:id="rId20"/>
    <p:sldId id="289" r:id="rId21"/>
    <p:sldId id="290" r:id="rId22"/>
    <p:sldId id="278" r:id="rId23"/>
    <p:sldId id="285" r:id="rId24"/>
    <p:sldId id="279" r:id="rId25"/>
    <p:sldId id="286" r:id="rId26"/>
    <p:sldId id="276" r:id="rId27"/>
    <p:sldId id="266" r:id="rId28"/>
    <p:sldId id="277" r:id="rId29"/>
    <p:sldId id="267" r:id="rId30"/>
    <p:sldId id="281" r:id="rId31"/>
    <p:sldId id="280" r:id="rId32"/>
    <p:sldId id="282" r:id="rId33"/>
    <p:sldId id="283" r:id="rId34"/>
    <p:sldId id="284" r:id="rId35"/>
    <p:sldId id="27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/>
    <p:restoredTop sz="94673"/>
  </p:normalViewPr>
  <p:slideViewPr>
    <p:cSldViewPr snapToGrid="0">
      <p:cViewPr>
        <p:scale>
          <a:sx n="86" d="100"/>
          <a:sy n="86" d="100"/>
        </p:scale>
        <p:origin x="144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37FF1-EB07-7A47-8656-83EEFDAFD444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FCFFF-530C-6F49-B221-0BEE7CF6F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1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CFFF-530C-6F49-B221-0BEE7CF6F1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7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CFFF-530C-6F49-B221-0BEE7CF6F1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25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CFFF-530C-6F49-B221-0BEE7CF6F1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0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CFFF-530C-6F49-B221-0BEE7CF6F1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77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and complementary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CFFF-530C-6F49-B221-0BEE7CF6F1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2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CFFF-530C-6F49-B221-0BEE7CF6F1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5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CFFF-530C-6F49-B221-0BEE7CF6F1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2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CFFF-530C-6F49-B221-0BEE7CF6F1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8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ED55-47AA-0F81-488B-D2784859C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11E99-FC24-88CD-5A11-50ADEF8D1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4B61-157D-0DDC-E9C8-2B3BB291F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1FBED-2217-A9A4-FE76-AE5E34A4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CE39A-6F30-05DB-BD3E-84D10D96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3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A5A0-2FC5-C9D2-162D-4501578E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D076A-6D61-599D-D63A-1E67A9E74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166F2-3AC6-FAD4-F7A0-9F2DE2FD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C9F3B-280B-B8EA-6737-575CBBA85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9B972-7AE9-CD22-2C51-1C232A31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29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32837A-D32C-A7B9-6644-EB3ADB1D4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EAE03-ECFB-412F-D3DD-DDAC852F3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50BD3-DF72-2ED0-EEB3-E4643379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1E2D-94FD-1FA9-DDA7-CCE91274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D1612-6623-8EDD-F959-BE27093D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85CA-55A0-B7D6-D158-63E3F5A8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0FF30-8840-B588-18D3-700ECAFA2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C4BE4-1ADF-ADF7-A230-BDF6A1E9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6136-FFFA-4059-43B3-1147EB88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564D0-F4AA-381F-B8C9-EA36AC73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98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174F-DD9E-6205-B256-4561688F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0E9A8-165D-0D38-BD4E-259BDDDFC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8E8F5-71AD-7073-6379-071240C4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95969-6DEA-8E13-3CC5-81F331BB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C8BC-165C-BFF4-A630-12331519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9660-2C4A-5D13-1A7C-1FC8AA0F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0E65-89CB-A2F8-A3DD-7247F12FC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7C470-8AC6-FC35-D715-476150671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F33EF-8EA3-2890-E809-B80A6673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DEF6D-2C2F-012D-052D-E6ABA6868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950A3-905B-CA1D-EB1E-E2F7D4F5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8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40CF-2552-39FD-FB77-A4F7AB95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AB8B1-E556-C709-699E-6CC3EA18A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4C491-2164-2669-A735-44B49D324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D140F-4CFC-47C0-1C4E-A44010E89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FD993-FFEB-C136-5EB1-D3B1CD12E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4C4EC1-BB14-732D-64EA-A849B6A7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90E48-4B32-96D8-629E-50219DBC0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DDE84-F43E-939D-FE91-072DC7A1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EFC91-44A4-347A-8F76-8883B65C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0550E-A202-5937-86EA-C78018F0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F0C2E-BD78-879D-F245-AFB7480CE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2D46A-CD72-F98F-64EC-05424771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5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D08343-29B1-9DF8-AC8A-082EE996F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34BB0-7769-9076-1B8B-1A52CB1C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F8FB2-93AC-07EC-04F6-70D98AAF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D1E2-FA77-0817-9347-F25A1D51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AEA8F-A859-CB9C-12C8-936833F3D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47324-BC0F-C02A-743C-006D8C04F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540A3-AA2E-E249-FDE4-D3890BA7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31CC5-92F3-8FAD-A685-94C9FEF6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0DED4-8202-75C4-CB25-AEEE0C7C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85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6D06-89F9-B79F-4076-C69FB788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13949-8B10-3EB0-2BDE-D8CD362E2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9701D-866A-A6F0-86B9-2AEBF4533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2E9DA-B2BB-9404-506C-DB67E83A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5041C-62FE-A50D-965A-893778250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26D39-6E33-CADA-3D18-DCE6B22B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0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319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48ED3-BC72-5C60-3D0F-DCCA7D64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B18B2-0B91-236C-A9E1-96E561F79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26A8-476E-B166-B538-8A5B5E2E0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A5527-EDC0-0743-9788-7A93FAFA4BD0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1974A-D28E-2131-08D9-B6C5C879C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E65A6-C991-0722-A4CC-CCF076B32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CB527-7347-0246-934D-79416A28A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2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davzoku/meta-learning-moc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youtube.com/watch?v=vUwOA3SNb_E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s://www.youtube.com/watch?v=vUwOA3SNb_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watch?v=vUwOA3SNb_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hyperlink" Target="https://www.youtube.com/watch?v=vUwOA3SNb_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23.png"/><Relationship Id="rId2" Type="http://schemas.openxmlformats.org/officeDocument/2006/relationships/hyperlink" Target="https://www.youtube.com/watch?v=vUwOA3SNb_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www.youtube.com/watch?v=vUwOA3SNb_E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s://youtu.be/cjTs7lH5eUs?t=3865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68Eh-wm1Ts?t=1441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www.youtube.com/watch?v=yyKaACh_j3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hyperlink" Target="https://www.youtube.com/watch?v=semSxPP2Yz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90.png"/><Relationship Id="rId2" Type="http://schemas.openxmlformats.org/officeDocument/2006/relationships/hyperlink" Target="https://www.youtube.com/watch?v=semSxPP2Yz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9.png"/><Relationship Id="rId5" Type="http://schemas.openxmlformats.org/officeDocument/2006/relationships/image" Target="../media/image78.png"/><Relationship Id="rId10" Type="http://schemas.openxmlformats.org/officeDocument/2006/relationships/image" Target="../media/image88.png"/><Relationship Id="rId4" Type="http://schemas.openxmlformats.org/officeDocument/2006/relationships/image" Target="../media/image77.png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youtube.com/watch?v=semSxPP2Yz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z3ijI9QacE?t=2929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y3ufzjgml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KoLFz5BTWw" TargetMode="External"/><Relationship Id="rId2" Type="http://schemas.openxmlformats.org/officeDocument/2006/relationships/hyperlink" Target="https://www.youtube.com/watch?v=gUutjhnc2Q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hyperlink" Target="https://www.youtube.com/watch?v=VGLqzbsOSJ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s330.stanford.edu/" TargetMode="External"/><Relationship Id="rId7" Type="http://schemas.openxmlformats.org/officeDocument/2006/relationships/hyperlink" Target="https://arxiv.org/abs/2205.0150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gMYKvjKE10XuzMpJOGOu5sxML4TK6r9h" TargetMode="External"/><Relationship Id="rId5" Type="http://schemas.openxmlformats.org/officeDocument/2006/relationships/hyperlink" Target="https://www.goodreads.com/book/show/60526939-meta-learning" TargetMode="External"/><Relationship Id="rId4" Type="http://schemas.openxmlformats.org/officeDocument/2006/relationships/hyperlink" Target="https://speech.ee.ntu.edu.tw/~hylee/ml/2023-spring.ph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NfymMRUg3M?t=8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NfymMRUg3M?t=8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Q68Eh-wm1Ts?t=488" TargetMode="External"/><Relationship Id="rId4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youtu.be/xoastiYx9JU?t=1745" TargetMode="External"/><Relationship Id="rId7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jTs7lH5eUs?t=5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hyperlink" Target="https://www.youtube.com/watch?v=EkAqYbpCYA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xoastiYx9J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UwOA3SNb_E" TargetMode="External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UwOA3SNb_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brown paper&#10;&#10;Description automatically generated with low confidence">
            <a:extLst>
              <a:ext uri="{FF2B5EF4-FFF2-40B4-BE49-F238E27FC236}">
                <a16:creationId xmlns:a16="http://schemas.microsoft.com/office/drawing/2014/main" id="{5621E292-AEA7-B363-5B80-397EC796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036" y="-696147"/>
            <a:ext cx="12375440" cy="8250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A9470-B234-0EBF-ACD1-3B519C0ACE0E}"/>
              </a:ext>
            </a:extLst>
          </p:cNvPr>
          <p:cNvSpPr txBox="1"/>
          <p:nvPr/>
        </p:nvSpPr>
        <p:spPr>
          <a:xfrm>
            <a:off x="184596" y="2463926"/>
            <a:ext cx="4163008" cy="123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latin typeface="Gloria Hallelujah" panose="02000000000000000000" pitchFamily="2" charset="0"/>
                <a:cs typeface="Agency FB" panose="020F0502020204030204" pitchFamily="34" charset="0"/>
              </a:rPr>
              <a:t>Map of Content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latin typeface="Gloria Hallelujah" panose="02000000000000000000" pitchFamily="2" charset="0"/>
                <a:cs typeface="Agency FB" panose="020F0502020204030204" pitchFamily="34" charset="0"/>
              </a:rPr>
              <a:t>to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rgbClr val="C00000"/>
                </a:solidFill>
                <a:latin typeface="Gloria Hallelujah" panose="02000000000000000000" pitchFamily="2" charset="0"/>
                <a:cs typeface="Agency FB" panose="020F0502020204030204" pitchFamily="34" charset="0"/>
              </a:rPr>
              <a:t>Meta-Learning</a:t>
            </a:r>
          </a:p>
        </p:txBody>
      </p:sp>
      <p:pic>
        <p:nvPicPr>
          <p:cNvPr id="6" name="Content Placeholder 5" descr="A child holding a map&#10;&#10;Description automatically generated with medium confidence">
            <a:extLst>
              <a:ext uri="{FF2B5EF4-FFF2-40B4-BE49-F238E27FC236}">
                <a16:creationId xmlns:a16="http://schemas.microsoft.com/office/drawing/2014/main" id="{3E972EA6-EED1-DF08-3E53-60F65B643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577" r="20604"/>
          <a:stretch/>
        </p:blipFill>
        <p:spPr>
          <a:xfrm>
            <a:off x="4502310" y="-1464439"/>
            <a:ext cx="7841348" cy="901858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2FD09B-8DA4-173D-5B42-310852A4CEC1}"/>
              </a:ext>
            </a:extLst>
          </p:cNvPr>
          <p:cNvSpPr txBox="1"/>
          <p:nvPr/>
        </p:nvSpPr>
        <p:spPr>
          <a:xfrm>
            <a:off x="-934878" y="4137924"/>
            <a:ext cx="64008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latin typeface="Gloria Hallelujah" panose="02000000000000000000" pitchFamily="2" charset="0"/>
                <a:cs typeface="Agency FB" panose="020F0502020204030204" pitchFamily="34" charset="0"/>
              </a:rPr>
              <a:t>aka a map to learn how to learn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latin typeface="Gloria Hallelujah" panose="02000000000000000000" pitchFamily="2" charset="0"/>
                <a:cs typeface="Agency FB" panose="020F0502020204030204" pitchFamily="34" charset="0"/>
              </a:rPr>
              <a:t>”learning to learn”</a:t>
            </a:r>
          </a:p>
        </p:txBody>
      </p:sp>
      <p:pic>
        <p:nvPicPr>
          <p:cNvPr id="8" name="Picture 7" descr="A black cat in a circl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2C5B3393-EEDE-52F7-1FF2-8468C9ED2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8127" y="7037946"/>
            <a:ext cx="336254" cy="336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E45947-E40D-FEF2-C156-5FD73457A1FF}"/>
              </a:ext>
            </a:extLst>
          </p:cNvPr>
          <p:cNvSpPr txBox="1"/>
          <p:nvPr/>
        </p:nvSpPr>
        <p:spPr>
          <a:xfrm>
            <a:off x="168127" y="7036796"/>
            <a:ext cx="2711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@</a:t>
            </a:r>
            <a:r>
              <a:rPr lang="en-US" sz="1600" dirty="0" err="1">
                <a:hlinkClick r:id="rId4"/>
              </a:rPr>
              <a:t>davzoku</a:t>
            </a:r>
            <a:r>
              <a:rPr lang="en-US" sz="1600" dirty="0">
                <a:hlinkClick r:id="rId4"/>
              </a:rPr>
              <a:t>/meta-learning-</a:t>
            </a:r>
            <a:r>
              <a:rPr lang="en-US" sz="1600" dirty="0" err="1">
                <a:hlinkClick r:id="rId4"/>
              </a:rPr>
              <a:t>moc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892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MAML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2A3851-6969-8311-0588-BEB33C8D6AD1}"/>
              </a:ext>
            </a:extLst>
          </p:cNvPr>
          <p:cNvSpPr txBox="1"/>
          <p:nvPr/>
        </p:nvSpPr>
        <p:spPr>
          <a:xfrm>
            <a:off x="0" y="6604434"/>
            <a:ext cx="3680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3"/>
              </a:rPr>
              <a:t>https://www.youtube.com/watch?v=vUwOA3SNb_E</a:t>
            </a:r>
            <a:r>
              <a:rPr lang="en-US" sz="1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51">
                <a:extLst>
                  <a:ext uri="{FF2B5EF4-FFF2-40B4-BE49-F238E27FC236}">
                    <a16:creationId xmlns:a16="http://schemas.microsoft.com/office/drawing/2014/main" id="{290A9ECD-CAB0-F8FD-8FED-1CCC044AF875}"/>
                  </a:ext>
                </a:extLst>
              </p:cNvPr>
              <p:cNvSpPr txBox="1"/>
              <p:nvPr/>
            </p:nvSpPr>
            <p:spPr>
              <a:xfrm>
                <a:off x="415447" y="2816118"/>
                <a:ext cx="5322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Use Gradient Descent to minimize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51">
                <a:extLst>
                  <a:ext uri="{FF2B5EF4-FFF2-40B4-BE49-F238E27FC236}">
                    <a16:creationId xmlns:a16="http://schemas.microsoft.com/office/drawing/2014/main" id="{290A9ECD-CAB0-F8FD-8FED-1CCC044AF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47" y="2816118"/>
                <a:ext cx="5322623" cy="461665"/>
              </a:xfrm>
              <a:prstGeom prst="rect">
                <a:avLst/>
              </a:prstGeom>
              <a:blipFill>
                <a:blip r:embed="rId4"/>
                <a:stretch>
                  <a:fillRect l="-1905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52">
                <a:extLst>
                  <a:ext uri="{FF2B5EF4-FFF2-40B4-BE49-F238E27FC236}">
                    <a16:creationId xmlns:a16="http://schemas.microsoft.com/office/drawing/2014/main" id="{3B6736AB-DF51-0874-AA6D-0B23958FCFAF}"/>
                  </a:ext>
                </a:extLst>
              </p:cNvPr>
              <p:cNvSpPr txBox="1"/>
              <p:nvPr/>
            </p:nvSpPr>
            <p:spPr>
              <a:xfrm>
                <a:off x="-289997" y="3547267"/>
                <a:ext cx="6266692" cy="4692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52">
                <a:extLst>
                  <a:ext uri="{FF2B5EF4-FFF2-40B4-BE49-F238E27FC236}">
                    <a16:creationId xmlns:a16="http://schemas.microsoft.com/office/drawing/2014/main" id="{3B6736AB-DF51-0874-AA6D-0B23958F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997" y="3547267"/>
                <a:ext cx="6266692" cy="469296"/>
              </a:xfrm>
              <a:prstGeom prst="rect">
                <a:avLst/>
              </a:prstGeom>
              <a:blipFill>
                <a:blip r:embed="rId5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18">
                <a:extLst>
                  <a:ext uri="{FF2B5EF4-FFF2-40B4-BE49-F238E27FC236}">
                    <a16:creationId xmlns:a16="http://schemas.microsoft.com/office/drawing/2014/main" id="{1C2269EC-2A18-5848-43E3-480ABBEEB1E4}"/>
                  </a:ext>
                </a:extLst>
              </p:cNvPr>
              <p:cNvSpPr txBox="1"/>
              <p:nvPr/>
            </p:nvSpPr>
            <p:spPr>
              <a:xfrm>
                <a:off x="8078598" y="182990"/>
                <a:ext cx="4564891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: model learned from task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18">
                <a:extLst>
                  <a:ext uri="{FF2B5EF4-FFF2-40B4-BE49-F238E27FC236}">
                    <a16:creationId xmlns:a16="http://schemas.microsoft.com/office/drawing/2014/main" id="{1C2269EC-2A18-5848-43E3-480ABBEEB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98" y="182990"/>
                <a:ext cx="4564891" cy="384785"/>
              </a:xfrm>
              <a:prstGeom prst="rect">
                <a:avLst/>
              </a:prstGeom>
              <a:blipFill>
                <a:blip r:embed="rId6"/>
                <a:stretch>
                  <a:fillRect l="-2500" t="-22581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19">
                <a:extLst>
                  <a:ext uri="{FF2B5EF4-FFF2-40B4-BE49-F238E27FC236}">
                    <a16:creationId xmlns:a16="http://schemas.microsoft.com/office/drawing/2014/main" id="{3521C1F4-C9E2-A36A-44F6-4B0DCE2713D0}"/>
                  </a:ext>
                </a:extLst>
              </p:cNvPr>
              <p:cNvSpPr txBox="1"/>
              <p:nvPr/>
            </p:nvSpPr>
            <p:spPr>
              <a:xfrm>
                <a:off x="8078116" y="1268688"/>
                <a:ext cx="4217058" cy="786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: loss of task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on the testing set of task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19">
                <a:extLst>
                  <a:ext uri="{FF2B5EF4-FFF2-40B4-BE49-F238E27FC236}">
                    <a16:creationId xmlns:a16="http://schemas.microsoft.com/office/drawing/2014/main" id="{3521C1F4-C9E2-A36A-44F6-4B0DCE27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116" y="1268688"/>
                <a:ext cx="4217058" cy="786177"/>
              </a:xfrm>
              <a:prstGeom prst="rect">
                <a:avLst/>
              </a:prstGeom>
              <a:blipFill>
                <a:blip r:embed="rId7"/>
                <a:stretch>
                  <a:fillRect l="-4505" t="-9524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20">
                <a:extLst>
                  <a:ext uri="{FF2B5EF4-FFF2-40B4-BE49-F238E27FC236}">
                    <a16:creationId xmlns:a16="http://schemas.microsoft.com/office/drawing/2014/main" id="{5BC4A1E4-EB4E-5205-9C05-A5FA92817B95}"/>
                  </a:ext>
                </a:extLst>
              </p:cNvPr>
              <p:cNvSpPr txBox="1"/>
              <p:nvPr/>
            </p:nvSpPr>
            <p:spPr>
              <a:xfrm>
                <a:off x="9917467" y="687098"/>
                <a:ext cx="2448208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 depends on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20">
                <a:extLst>
                  <a:ext uri="{FF2B5EF4-FFF2-40B4-BE49-F238E27FC236}">
                    <a16:creationId xmlns:a16="http://schemas.microsoft.com/office/drawing/2014/main" id="{5BC4A1E4-EB4E-5205-9C05-A5FA9281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467" y="687098"/>
                <a:ext cx="2448208" cy="384785"/>
              </a:xfrm>
              <a:prstGeom prst="rect">
                <a:avLst/>
              </a:prstGeom>
              <a:blipFill>
                <a:blip r:embed="rId8"/>
                <a:stretch>
                  <a:fillRect l="-4124" t="-22581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24">
                <a:extLst>
                  <a:ext uri="{FF2B5EF4-FFF2-40B4-BE49-F238E27FC236}">
                    <a16:creationId xmlns:a16="http://schemas.microsoft.com/office/drawing/2014/main" id="{784A5757-A80D-92CC-5B11-E05E33ED3268}"/>
                  </a:ext>
                </a:extLst>
              </p:cNvPr>
              <p:cNvSpPr txBox="1"/>
              <p:nvPr/>
            </p:nvSpPr>
            <p:spPr>
              <a:xfrm>
                <a:off x="974496" y="1413727"/>
                <a:ext cx="3248441" cy="1211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24">
                <a:extLst>
                  <a:ext uri="{FF2B5EF4-FFF2-40B4-BE49-F238E27FC236}">
                    <a16:creationId xmlns:a16="http://schemas.microsoft.com/office/drawing/2014/main" id="{784A5757-A80D-92CC-5B11-E05E33ED3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96" y="1413727"/>
                <a:ext cx="3248441" cy="1211550"/>
              </a:xfrm>
              <a:prstGeom prst="rect">
                <a:avLst/>
              </a:prstGeom>
              <a:blipFill>
                <a:blip r:embed="rId9"/>
                <a:stretch>
                  <a:fillRect t="-113542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25">
            <a:extLst>
              <a:ext uri="{FF2B5EF4-FFF2-40B4-BE49-F238E27FC236}">
                <a16:creationId xmlns:a16="http://schemas.microsoft.com/office/drawing/2014/main" id="{BB9C30DB-10EB-7B3D-27A7-9ED62D4710F2}"/>
              </a:ext>
            </a:extLst>
          </p:cNvPr>
          <p:cNvSpPr txBox="1"/>
          <p:nvPr/>
        </p:nvSpPr>
        <p:spPr>
          <a:xfrm>
            <a:off x="429220" y="1116618"/>
            <a:ext cx="231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Loss Function:</a:t>
            </a:r>
            <a:endParaRPr lang="zh-TW" altLang="en-US" sz="2400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468B135-F09E-175F-75AC-AAFCE325D9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9871" y="2808240"/>
            <a:ext cx="6290628" cy="37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MAML vs Pre-training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2A3851-6969-8311-0588-BEB33C8D6AD1}"/>
              </a:ext>
            </a:extLst>
          </p:cNvPr>
          <p:cNvSpPr txBox="1"/>
          <p:nvPr/>
        </p:nvSpPr>
        <p:spPr>
          <a:xfrm>
            <a:off x="0" y="6604434"/>
            <a:ext cx="3680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https://www.youtube.com/watch?v=vUwOA3SNb_E</a:t>
            </a:r>
            <a:r>
              <a:rPr lang="en-US" sz="1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79F9D-4E04-57CF-0274-BBCC853C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01" y="1974463"/>
            <a:ext cx="5704311" cy="2909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96D74-3DE7-8466-1833-3908571FF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190" y="1990132"/>
            <a:ext cx="5704312" cy="2877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68BE9A-6F93-53AC-3F79-64083BD2F759}"/>
                  </a:ext>
                </a:extLst>
              </p:cNvPr>
              <p:cNvSpPr txBox="1"/>
              <p:nvPr/>
            </p:nvSpPr>
            <p:spPr>
              <a:xfrm>
                <a:off x="7184536" y="5507251"/>
                <a:ext cx="42650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/>
                  <a:t>Find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sz="1800" dirty="0"/>
                  <a:t> that can achieve good performance currently</a:t>
                </a:r>
                <a:endParaRPr lang="zh-TW" alt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68BE9A-6F93-53AC-3F79-64083BD2F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36" y="5507251"/>
                <a:ext cx="4265038" cy="923330"/>
              </a:xfrm>
              <a:prstGeom prst="rect">
                <a:avLst/>
              </a:prstGeom>
              <a:blipFill>
                <a:blip r:embed="rId5"/>
                <a:stretch>
                  <a:fillRect t="-2703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EAA14-B2AC-634D-034B-89C796CB42DB}"/>
                  </a:ext>
                </a:extLst>
              </p:cNvPr>
              <p:cNvSpPr txBox="1"/>
              <p:nvPr/>
            </p:nvSpPr>
            <p:spPr>
              <a:xfrm>
                <a:off x="742426" y="5507251"/>
                <a:ext cx="501242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Find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/>
                  <a:t> that can achieve good performance </a:t>
                </a:r>
                <a:r>
                  <a:rPr lang="en-US" altLang="zh-TW" b="1" dirty="0"/>
                  <a:t>after training</a:t>
                </a:r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EAA14-B2AC-634D-034B-89C796CB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26" y="5507251"/>
                <a:ext cx="5012422" cy="646331"/>
              </a:xfrm>
              <a:prstGeom prst="rect">
                <a:avLst/>
              </a:prstGeom>
              <a:blipFill>
                <a:blip r:embed="rId6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208D7A-0F99-CD10-BC16-4C0074626BCF}"/>
                  </a:ext>
                </a:extLst>
              </p:cNvPr>
              <p:cNvSpPr txBox="1"/>
              <p:nvPr/>
            </p:nvSpPr>
            <p:spPr>
              <a:xfrm>
                <a:off x="6135948" y="1021714"/>
                <a:ext cx="6098796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1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1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208D7A-0F99-CD10-BC16-4C0074626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948" y="1021714"/>
                <a:ext cx="6098796" cy="871201"/>
              </a:xfrm>
              <a:prstGeom prst="rect">
                <a:avLst/>
              </a:prstGeom>
              <a:blipFill>
                <a:blip r:embed="rId7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4DCF-3020-F26E-B3D0-C68A8384D3AE}"/>
                  </a:ext>
                </a:extLst>
              </p:cNvPr>
              <p:cNvSpPr txBox="1"/>
              <p:nvPr/>
            </p:nvSpPr>
            <p:spPr>
              <a:xfrm>
                <a:off x="92172" y="1070322"/>
                <a:ext cx="6119768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TW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1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zh-TW" altLang="en-US" sz="1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34DCF-3020-F26E-B3D0-C68A8384D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2" y="1070322"/>
                <a:ext cx="6119768" cy="871201"/>
              </a:xfrm>
              <a:prstGeom prst="rect">
                <a:avLst/>
              </a:prstGeom>
              <a:blipFill>
                <a:blip r:embed="rId8"/>
                <a:stretch>
                  <a:fillRect t="-95652" b="-1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AB0E99A-F5D7-15FC-9C97-F91AF7DBB444}"/>
              </a:ext>
            </a:extLst>
          </p:cNvPr>
          <p:cNvSpPr txBox="1"/>
          <p:nvPr/>
        </p:nvSpPr>
        <p:spPr>
          <a:xfrm>
            <a:off x="2569565" y="50076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7A541-9D29-4D83-63BF-736C28DB79FA}"/>
              </a:ext>
            </a:extLst>
          </p:cNvPr>
          <p:cNvSpPr txBox="1"/>
          <p:nvPr/>
        </p:nvSpPr>
        <p:spPr>
          <a:xfrm>
            <a:off x="8372213" y="4971495"/>
            <a:ext cx="131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Pre-training</a:t>
            </a:r>
          </a:p>
        </p:txBody>
      </p:sp>
    </p:spTree>
    <p:extLst>
      <p:ext uri="{BB962C8B-B14F-4D97-AF65-F5344CB8AC3E}">
        <p14:creationId xmlns:p14="http://schemas.microsoft.com/office/powerpoint/2010/main" val="387755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41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MAML: Toy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2A3851-6969-8311-0588-BEB33C8D6AD1}"/>
              </a:ext>
            </a:extLst>
          </p:cNvPr>
          <p:cNvSpPr txBox="1"/>
          <p:nvPr/>
        </p:nvSpPr>
        <p:spPr>
          <a:xfrm>
            <a:off x="0" y="6604434"/>
            <a:ext cx="3680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https://www.youtube.com/watch?v=vUwOA3SNb_E</a:t>
            </a:r>
            <a:r>
              <a:rPr lang="en-US" sz="1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E460D30A-F924-1432-5143-1BE4E7947F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426" y="134828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2400" dirty="0"/>
                  <a:t>Each task: </a:t>
                </a:r>
              </a:p>
              <a:p>
                <a:r>
                  <a:rPr lang="en-US" altLang="zh-TW" sz="2400" dirty="0"/>
                  <a:t>Given a target sine function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</a:p>
              <a:p>
                <a:r>
                  <a:rPr lang="en-US" altLang="zh-TW" sz="2400" dirty="0"/>
                  <a:t>Sample K points from the target function</a:t>
                </a:r>
              </a:p>
              <a:p>
                <a:r>
                  <a:rPr lang="en-US" altLang="zh-TW" sz="2400" dirty="0"/>
                  <a:t>Use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the samples to estimate the target function</a:t>
                </a:r>
              </a:p>
            </p:txBody>
          </p:sp>
        </mc:Choice>
        <mc:Fallback xmlns="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E460D30A-F924-1432-5143-1BE4E7947F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426" y="1348285"/>
                <a:ext cx="7886700" cy="4351338"/>
              </a:xfrm>
              <a:blipFill>
                <a:blip r:embed="rId3"/>
                <a:stretch>
                  <a:fillRect l="-1125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https://cdn-images-1.medium.com/max/1200/1*qCPnRIMiRD_AXwsxfojSMg.png">
            <a:extLst>
              <a:ext uri="{FF2B5EF4-FFF2-40B4-BE49-F238E27FC236}">
                <a16:creationId xmlns:a16="http://schemas.microsoft.com/office/drawing/2014/main" id="{7C13CB3B-1922-FA87-14B1-6B8CAF83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78" y="3429000"/>
            <a:ext cx="4711699" cy="314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5">
                <a:extLst>
                  <a:ext uri="{FF2B5EF4-FFF2-40B4-BE49-F238E27FC236}">
                    <a16:creationId xmlns:a16="http://schemas.microsoft.com/office/drawing/2014/main" id="{5150BF69-15DB-E128-0641-E10D9436508F}"/>
                  </a:ext>
                </a:extLst>
              </p:cNvPr>
              <p:cNvSpPr/>
              <p:nvPr/>
            </p:nvSpPr>
            <p:spPr>
              <a:xfrm>
                <a:off x="1868528" y="4459049"/>
                <a:ext cx="255264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400" dirty="0"/>
                  <a:t> to form a task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5">
                <a:extLst>
                  <a:ext uri="{FF2B5EF4-FFF2-40B4-BE49-F238E27FC236}">
                    <a16:creationId xmlns:a16="http://schemas.microsoft.com/office/drawing/2014/main" id="{5150BF69-15DB-E128-0641-E10D94365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528" y="4459049"/>
                <a:ext cx="2552649" cy="830997"/>
              </a:xfrm>
              <a:prstGeom prst="rect">
                <a:avLst/>
              </a:prstGeom>
              <a:blipFill>
                <a:blip r:embed="rId5"/>
                <a:stretch>
                  <a:fillRect l="-3980" t="-2985" r="-248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32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MAML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2A3851-6969-8311-0588-BEB33C8D6AD1}"/>
              </a:ext>
            </a:extLst>
          </p:cNvPr>
          <p:cNvSpPr txBox="1"/>
          <p:nvPr/>
        </p:nvSpPr>
        <p:spPr>
          <a:xfrm>
            <a:off x="0" y="6604434"/>
            <a:ext cx="3680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https://www.youtube.com/watch?v=vUwOA3SNb_E</a:t>
            </a:r>
            <a:r>
              <a:rPr lang="en-US" sz="1000" dirty="0"/>
              <a:t> </a:t>
            </a:r>
          </a:p>
        </p:txBody>
      </p:sp>
      <p:sp>
        <p:nvSpPr>
          <p:cNvPr id="6" name="橢圓 7">
            <a:extLst>
              <a:ext uri="{FF2B5EF4-FFF2-40B4-BE49-F238E27FC236}">
                <a16:creationId xmlns:a16="http://schemas.microsoft.com/office/drawing/2014/main" id="{C1A0D29D-74B8-3F2C-E2F2-DFE136CD2F5D}"/>
              </a:ext>
            </a:extLst>
          </p:cNvPr>
          <p:cNvSpPr/>
          <p:nvPr/>
        </p:nvSpPr>
        <p:spPr>
          <a:xfrm>
            <a:off x="2374727" y="3576859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8">
                <a:extLst>
                  <a:ext uri="{FF2B5EF4-FFF2-40B4-BE49-F238E27FC236}">
                    <a16:creationId xmlns:a16="http://schemas.microsoft.com/office/drawing/2014/main" id="{77BFE09C-5399-3440-5464-5E05AE3A4383}"/>
                  </a:ext>
                </a:extLst>
              </p:cNvPr>
              <p:cNvSpPr txBox="1"/>
              <p:nvPr/>
            </p:nvSpPr>
            <p:spPr>
              <a:xfrm>
                <a:off x="2284229" y="3077594"/>
                <a:ext cx="5088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8">
                <a:extLst>
                  <a:ext uri="{FF2B5EF4-FFF2-40B4-BE49-F238E27FC236}">
                    <a16:creationId xmlns:a16="http://schemas.microsoft.com/office/drawing/2014/main" id="{77BFE09C-5399-3440-5464-5E05AE3A4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229" y="3077594"/>
                <a:ext cx="508857" cy="430887"/>
              </a:xfrm>
              <a:prstGeom prst="rect">
                <a:avLst/>
              </a:prstGeom>
              <a:blipFill>
                <a:blip r:embed="rId3"/>
                <a:stretch>
                  <a:fillRect l="-25000" t="-2857" r="-75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9">
            <a:extLst>
              <a:ext uri="{FF2B5EF4-FFF2-40B4-BE49-F238E27FC236}">
                <a16:creationId xmlns:a16="http://schemas.microsoft.com/office/drawing/2014/main" id="{E8B0E327-7E37-7F90-E08F-AF21A87182C2}"/>
              </a:ext>
            </a:extLst>
          </p:cNvPr>
          <p:cNvCxnSpPr>
            <a:cxnSpLocks/>
          </p:cNvCxnSpPr>
          <p:nvPr/>
        </p:nvCxnSpPr>
        <p:spPr>
          <a:xfrm flipV="1">
            <a:off x="2592595" y="2449711"/>
            <a:ext cx="894296" cy="11493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10">
            <a:extLst>
              <a:ext uri="{FF2B5EF4-FFF2-40B4-BE49-F238E27FC236}">
                <a16:creationId xmlns:a16="http://schemas.microsoft.com/office/drawing/2014/main" id="{6EEC2234-D7FF-AF58-794F-B45896333F5C}"/>
              </a:ext>
            </a:extLst>
          </p:cNvPr>
          <p:cNvCxnSpPr>
            <a:cxnSpLocks/>
          </p:cNvCxnSpPr>
          <p:nvPr/>
        </p:nvCxnSpPr>
        <p:spPr>
          <a:xfrm>
            <a:off x="3762397" y="2352735"/>
            <a:ext cx="1707026" cy="1236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3">
            <a:extLst>
              <a:ext uri="{FF2B5EF4-FFF2-40B4-BE49-F238E27FC236}">
                <a16:creationId xmlns:a16="http://schemas.microsoft.com/office/drawing/2014/main" id="{25653DF0-2024-B0E9-5885-8201A636D7BC}"/>
              </a:ext>
            </a:extLst>
          </p:cNvPr>
          <p:cNvCxnSpPr>
            <a:cxnSpLocks/>
          </p:cNvCxnSpPr>
          <p:nvPr/>
        </p:nvCxnSpPr>
        <p:spPr>
          <a:xfrm>
            <a:off x="2641531" y="3754611"/>
            <a:ext cx="1650902" cy="163599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4">
            <a:extLst>
              <a:ext uri="{FF2B5EF4-FFF2-40B4-BE49-F238E27FC236}">
                <a16:creationId xmlns:a16="http://schemas.microsoft.com/office/drawing/2014/main" id="{7E4F7506-AB30-D3FE-2863-4053C660D275}"/>
              </a:ext>
            </a:extLst>
          </p:cNvPr>
          <p:cNvSpPr/>
          <p:nvPr/>
        </p:nvSpPr>
        <p:spPr>
          <a:xfrm>
            <a:off x="4276969" y="3795532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5">
                <a:extLst>
                  <a:ext uri="{FF2B5EF4-FFF2-40B4-BE49-F238E27FC236}">
                    <a16:creationId xmlns:a16="http://schemas.microsoft.com/office/drawing/2014/main" id="{9996CB09-E9E7-C6A6-A3AF-6CF160EC8499}"/>
                  </a:ext>
                </a:extLst>
              </p:cNvPr>
              <p:cNvSpPr txBox="1"/>
              <p:nvPr/>
            </p:nvSpPr>
            <p:spPr>
              <a:xfrm>
                <a:off x="4119306" y="3318771"/>
                <a:ext cx="501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5">
                <a:extLst>
                  <a:ext uri="{FF2B5EF4-FFF2-40B4-BE49-F238E27FC236}">
                    <a16:creationId xmlns:a16="http://schemas.microsoft.com/office/drawing/2014/main" id="{9996CB09-E9E7-C6A6-A3AF-6CF160EC8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306" y="3318771"/>
                <a:ext cx="501163" cy="430887"/>
              </a:xfrm>
              <a:prstGeom prst="rect">
                <a:avLst/>
              </a:prstGeom>
              <a:blipFill>
                <a:blip r:embed="rId4"/>
                <a:stretch>
                  <a:fillRect l="-25000" t="-2857" r="-5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8">
            <a:extLst>
              <a:ext uri="{FF2B5EF4-FFF2-40B4-BE49-F238E27FC236}">
                <a16:creationId xmlns:a16="http://schemas.microsoft.com/office/drawing/2014/main" id="{F3513BB8-6B4F-DFF3-C13E-2104B936CF4A}"/>
              </a:ext>
            </a:extLst>
          </p:cNvPr>
          <p:cNvCxnSpPr>
            <a:cxnSpLocks/>
          </p:cNvCxnSpPr>
          <p:nvPr/>
        </p:nvCxnSpPr>
        <p:spPr>
          <a:xfrm flipH="1">
            <a:off x="3829876" y="4087721"/>
            <a:ext cx="489843" cy="79609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9">
            <a:extLst>
              <a:ext uri="{FF2B5EF4-FFF2-40B4-BE49-F238E27FC236}">
                <a16:creationId xmlns:a16="http://schemas.microsoft.com/office/drawing/2014/main" id="{FF1C5DFA-BC84-5D5A-716D-D93D9A7FB7E1}"/>
              </a:ext>
            </a:extLst>
          </p:cNvPr>
          <p:cNvCxnSpPr>
            <a:cxnSpLocks/>
          </p:cNvCxnSpPr>
          <p:nvPr/>
        </p:nvCxnSpPr>
        <p:spPr>
          <a:xfrm>
            <a:off x="3847835" y="5053330"/>
            <a:ext cx="1182775" cy="121863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2">
            <a:extLst>
              <a:ext uri="{FF2B5EF4-FFF2-40B4-BE49-F238E27FC236}">
                <a16:creationId xmlns:a16="http://schemas.microsoft.com/office/drawing/2014/main" id="{737FD591-8BE2-FBA3-A736-3D5CBB3A307A}"/>
              </a:ext>
            </a:extLst>
          </p:cNvPr>
          <p:cNvCxnSpPr>
            <a:cxnSpLocks/>
          </p:cNvCxnSpPr>
          <p:nvPr/>
        </p:nvCxnSpPr>
        <p:spPr>
          <a:xfrm>
            <a:off x="4560602" y="4047904"/>
            <a:ext cx="1039855" cy="1026887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23">
            <a:extLst>
              <a:ext uri="{FF2B5EF4-FFF2-40B4-BE49-F238E27FC236}">
                <a16:creationId xmlns:a16="http://schemas.microsoft.com/office/drawing/2014/main" id="{CA32C37F-F93C-C84D-B535-8D8BF993A35D}"/>
              </a:ext>
            </a:extLst>
          </p:cNvPr>
          <p:cNvSpPr/>
          <p:nvPr/>
        </p:nvSpPr>
        <p:spPr>
          <a:xfrm>
            <a:off x="5583117" y="4979292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24">
                <a:extLst>
                  <a:ext uri="{FF2B5EF4-FFF2-40B4-BE49-F238E27FC236}">
                    <a16:creationId xmlns:a16="http://schemas.microsoft.com/office/drawing/2014/main" id="{6F1B1583-8414-8852-8E5B-383051B45E03}"/>
                  </a:ext>
                </a:extLst>
              </p:cNvPr>
              <p:cNvSpPr txBox="1"/>
              <p:nvPr/>
            </p:nvSpPr>
            <p:spPr>
              <a:xfrm>
                <a:off x="5797938" y="4548405"/>
                <a:ext cx="5088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24">
                <a:extLst>
                  <a:ext uri="{FF2B5EF4-FFF2-40B4-BE49-F238E27FC236}">
                    <a16:creationId xmlns:a16="http://schemas.microsoft.com/office/drawing/2014/main" id="{6F1B1583-8414-8852-8E5B-383051B45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938" y="4548405"/>
                <a:ext cx="508857" cy="430887"/>
              </a:xfrm>
              <a:prstGeom prst="rect">
                <a:avLst/>
              </a:prstGeom>
              <a:blipFill>
                <a:blip r:embed="rId5"/>
                <a:stretch>
                  <a:fillRect l="-21951" t="-2857" r="-487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26">
                <a:extLst>
                  <a:ext uri="{FF2B5EF4-FFF2-40B4-BE49-F238E27FC236}">
                    <a16:creationId xmlns:a16="http://schemas.microsoft.com/office/drawing/2014/main" id="{788E1774-B047-10B9-5BFE-322371C96BC5}"/>
                  </a:ext>
                </a:extLst>
              </p:cNvPr>
              <p:cNvSpPr txBox="1"/>
              <p:nvPr/>
            </p:nvSpPr>
            <p:spPr>
              <a:xfrm>
                <a:off x="3265041" y="4539267"/>
                <a:ext cx="490519" cy="449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26">
                <a:extLst>
                  <a:ext uri="{FF2B5EF4-FFF2-40B4-BE49-F238E27FC236}">
                    <a16:creationId xmlns:a16="http://schemas.microsoft.com/office/drawing/2014/main" id="{788E1774-B047-10B9-5BFE-322371C9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041" y="4539267"/>
                <a:ext cx="490519" cy="449162"/>
              </a:xfrm>
              <a:prstGeom prst="rect">
                <a:avLst/>
              </a:prstGeom>
              <a:blipFill>
                <a:blip r:embed="rId6"/>
                <a:stretch>
                  <a:fillRect l="-17949" t="-19444" r="-256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橢圓 27">
            <a:extLst>
              <a:ext uri="{FF2B5EF4-FFF2-40B4-BE49-F238E27FC236}">
                <a16:creationId xmlns:a16="http://schemas.microsoft.com/office/drawing/2014/main" id="{9D6A0782-A6A2-AF7C-A06F-29EF50DCB5D0}"/>
              </a:ext>
            </a:extLst>
          </p:cNvPr>
          <p:cNvSpPr/>
          <p:nvPr/>
        </p:nvSpPr>
        <p:spPr>
          <a:xfrm>
            <a:off x="3651450" y="4889443"/>
            <a:ext cx="270000" cy="27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8">
            <a:extLst>
              <a:ext uri="{FF2B5EF4-FFF2-40B4-BE49-F238E27FC236}">
                <a16:creationId xmlns:a16="http://schemas.microsoft.com/office/drawing/2014/main" id="{BCC1F630-D6D0-FC8A-0E08-83FA635409F8}"/>
              </a:ext>
            </a:extLst>
          </p:cNvPr>
          <p:cNvSpPr txBox="1"/>
          <p:nvPr/>
        </p:nvSpPr>
        <p:spPr>
          <a:xfrm>
            <a:off x="4119306" y="1354179"/>
            <a:ext cx="2093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a training task m</a:t>
            </a:r>
            <a:endParaRPr lang="zh-TW" altLang="en-US" sz="2400" dirty="0"/>
          </a:p>
        </p:txBody>
      </p:sp>
      <p:sp>
        <p:nvSpPr>
          <p:cNvPr id="23" name="文字方塊 29">
            <a:extLst>
              <a:ext uri="{FF2B5EF4-FFF2-40B4-BE49-F238E27FC236}">
                <a16:creationId xmlns:a16="http://schemas.microsoft.com/office/drawing/2014/main" id="{20352D47-BDD4-A75D-48D0-A3405561E793}"/>
              </a:ext>
            </a:extLst>
          </p:cNvPr>
          <p:cNvSpPr txBox="1"/>
          <p:nvPr/>
        </p:nvSpPr>
        <p:spPr>
          <a:xfrm>
            <a:off x="1528632" y="4637831"/>
            <a:ext cx="201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a training task 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31">
                <a:extLst>
                  <a:ext uri="{FF2B5EF4-FFF2-40B4-BE49-F238E27FC236}">
                    <a16:creationId xmlns:a16="http://schemas.microsoft.com/office/drawing/2014/main" id="{178A1CE6-A4DB-0D5F-8C3A-C640C86F4D19}"/>
                  </a:ext>
                </a:extLst>
              </p:cNvPr>
              <p:cNvSpPr txBox="1"/>
              <p:nvPr/>
            </p:nvSpPr>
            <p:spPr>
              <a:xfrm>
                <a:off x="3154363" y="1819697"/>
                <a:ext cx="565861" cy="449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31">
                <a:extLst>
                  <a:ext uri="{FF2B5EF4-FFF2-40B4-BE49-F238E27FC236}">
                    <a16:creationId xmlns:a16="http://schemas.microsoft.com/office/drawing/2014/main" id="{178A1CE6-A4DB-0D5F-8C3A-C640C86F4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363" y="1819697"/>
                <a:ext cx="565861" cy="449162"/>
              </a:xfrm>
              <a:prstGeom prst="rect">
                <a:avLst/>
              </a:prstGeom>
              <a:blipFill>
                <a:blip r:embed="rId7"/>
                <a:stretch>
                  <a:fillRect l="-15556" t="-19444" r="-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橢圓 32">
            <a:extLst>
              <a:ext uri="{FF2B5EF4-FFF2-40B4-BE49-F238E27FC236}">
                <a16:creationId xmlns:a16="http://schemas.microsoft.com/office/drawing/2014/main" id="{F9387A0D-73B2-4ABD-0E5A-9906E11A8651}"/>
              </a:ext>
            </a:extLst>
          </p:cNvPr>
          <p:cNvSpPr/>
          <p:nvPr/>
        </p:nvSpPr>
        <p:spPr>
          <a:xfrm>
            <a:off x="3450224" y="2180284"/>
            <a:ext cx="270000" cy="27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42">
            <a:extLst>
              <a:ext uri="{FF2B5EF4-FFF2-40B4-BE49-F238E27FC236}">
                <a16:creationId xmlns:a16="http://schemas.microsoft.com/office/drawing/2014/main" id="{18EAA996-A81F-0C4D-6C9D-A5B2DBEE2904}"/>
              </a:ext>
            </a:extLst>
          </p:cNvPr>
          <p:cNvSpPr/>
          <p:nvPr/>
        </p:nvSpPr>
        <p:spPr>
          <a:xfrm>
            <a:off x="8654010" y="4597180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43">
                <a:extLst>
                  <a:ext uri="{FF2B5EF4-FFF2-40B4-BE49-F238E27FC236}">
                    <a16:creationId xmlns:a16="http://schemas.microsoft.com/office/drawing/2014/main" id="{606E2185-289C-52C2-626D-7FFC2CF672A5}"/>
                  </a:ext>
                </a:extLst>
              </p:cNvPr>
              <p:cNvSpPr txBox="1"/>
              <p:nvPr/>
            </p:nvSpPr>
            <p:spPr>
              <a:xfrm>
                <a:off x="8563512" y="4097915"/>
                <a:ext cx="27000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43">
                <a:extLst>
                  <a:ext uri="{FF2B5EF4-FFF2-40B4-BE49-F238E27FC236}">
                    <a16:creationId xmlns:a16="http://schemas.microsoft.com/office/drawing/2014/main" id="{606E2185-289C-52C2-626D-7FFC2CF67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512" y="4097915"/>
                <a:ext cx="270001" cy="430887"/>
              </a:xfrm>
              <a:prstGeom prst="rect">
                <a:avLst/>
              </a:prstGeom>
              <a:blipFill>
                <a:blip r:embed="rId8"/>
                <a:stretch>
                  <a:fillRect l="-59091" r="-8181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44">
            <a:extLst>
              <a:ext uri="{FF2B5EF4-FFF2-40B4-BE49-F238E27FC236}">
                <a16:creationId xmlns:a16="http://schemas.microsoft.com/office/drawing/2014/main" id="{D7F9EA15-0199-9337-7137-9BC3C46C6517}"/>
              </a:ext>
            </a:extLst>
          </p:cNvPr>
          <p:cNvCxnSpPr>
            <a:cxnSpLocks/>
          </p:cNvCxnSpPr>
          <p:nvPr/>
        </p:nvCxnSpPr>
        <p:spPr>
          <a:xfrm flipV="1">
            <a:off x="8871878" y="3470032"/>
            <a:ext cx="894296" cy="11493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45">
                <a:extLst>
                  <a:ext uri="{FF2B5EF4-FFF2-40B4-BE49-F238E27FC236}">
                    <a16:creationId xmlns:a16="http://schemas.microsoft.com/office/drawing/2014/main" id="{C4A1F3F8-A04F-096D-C130-7466464C3BA2}"/>
                  </a:ext>
                </a:extLst>
              </p:cNvPr>
              <p:cNvSpPr txBox="1"/>
              <p:nvPr/>
            </p:nvSpPr>
            <p:spPr>
              <a:xfrm>
                <a:off x="9433646" y="2840018"/>
                <a:ext cx="565861" cy="449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45">
                <a:extLst>
                  <a:ext uri="{FF2B5EF4-FFF2-40B4-BE49-F238E27FC236}">
                    <a16:creationId xmlns:a16="http://schemas.microsoft.com/office/drawing/2014/main" id="{C4A1F3F8-A04F-096D-C130-7466464C3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646" y="2840018"/>
                <a:ext cx="565861" cy="449162"/>
              </a:xfrm>
              <a:prstGeom prst="rect">
                <a:avLst/>
              </a:prstGeom>
              <a:blipFill>
                <a:blip r:embed="rId9"/>
                <a:stretch>
                  <a:fillRect l="-15556" t="-18919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46">
            <a:extLst>
              <a:ext uri="{FF2B5EF4-FFF2-40B4-BE49-F238E27FC236}">
                <a16:creationId xmlns:a16="http://schemas.microsoft.com/office/drawing/2014/main" id="{88A6D9D4-A314-5808-50AC-3D9E13320778}"/>
              </a:ext>
            </a:extLst>
          </p:cNvPr>
          <p:cNvSpPr/>
          <p:nvPr/>
        </p:nvSpPr>
        <p:spPr>
          <a:xfrm>
            <a:off x="9729507" y="3200605"/>
            <a:ext cx="270000" cy="27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47">
            <a:extLst>
              <a:ext uri="{FF2B5EF4-FFF2-40B4-BE49-F238E27FC236}">
                <a16:creationId xmlns:a16="http://schemas.microsoft.com/office/drawing/2014/main" id="{A42B677E-600D-6CD7-AC5B-B05C690575AE}"/>
              </a:ext>
            </a:extLst>
          </p:cNvPr>
          <p:cNvCxnSpPr>
            <a:cxnSpLocks/>
          </p:cNvCxnSpPr>
          <p:nvPr/>
        </p:nvCxnSpPr>
        <p:spPr>
          <a:xfrm flipV="1">
            <a:off x="8747486" y="3993311"/>
            <a:ext cx="571540" cy="773396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50">
                <a:extLst>
                  <a:ext uri="{FF2B5EF4-FFF2-40B4-BE49-F238E27FC236}">
                    <a16:creationId xmlns:a16="http://schemas.microsoft.com/office/drawing/2014/main" id="{5BBFB666-5488-8BF2-4B80-E8F4030C70B0}"/>
                  </a:ext>
                </a:extLst>
              </p:cNvPr>
              <p:cNvSpPr txBox="1"/>
              <p:nvPr/>
            </p:nvSpPr>
            <p:spPr>
              <a:xfrm>
                <a:off x="8932483" y="3425802"/>
                <a:ext cx="501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50">
                <a:extLst>
                  <a:ext uri="{FF2B5EF4-FFF2-40B4-BE49-F238E27FC236}">
                    <a16:creationId xmlns:a16="http://schemas.microsoft.com/office/drawing/2014/main" id="{5BBFB666-5488-8BF2-4B80-E8F4030C7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483" y="3425802"/>
                <a:ext cx="501163" cy="430887"/>
              </a:xfrm>
              <a:prstGeom prst="rect">
                <a:avLst/>
              </a:prstGeom>
              <a:blipFill>
                <a:blip r:embed="rId10"/>
                <a:stretch>
                  <a:fillRect l="-21951" t="-2857" r="-24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橢圓 51">
            <a:extLst>
              <a:ext uri="{FF2B5EF4-FFF2-40B4-BE49-F238E27FC236}">
                <a16:creationId xmlns:a16="http://schemas.microsoft.com/office/drawing/2014/main" id="{94272FB9-A41F-4292-B074-8DCB1216449A}"/>
              </a:ext>
            </a:extLst>
          </p:cNvPr>
          <p:cNvSpPr/>
          <p:nvPr/>
        </p:nvSpPr>
        <p:spPr>
          <a:xfrm>
            <a:off x="9244631" y="3790000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53">
            <a:extLst>
              <a:ext uri="{FF2B5EF4-FFF2-40B4-BE49-F238E27FC236}">
                <a16:creationId xmlns:a16="http://schemas.microsoft.com/office/drawing/2014/main" id="{520CD630-3B23-C4E1-9446-8566A6183BB5}"/>
              </a:ext>
            </a:extLst>
          </p:cNvPr>
          <p:cNvCxnSpPr>
            <a:cxnSpLocks/>
          </p:cNvCxnSpPr>
          <p:nvPr/>
        </p:nvCxnSpPr>
        <p:spPr>
          <a:xfrm>
            <a:off x="9487453" y="3990974"/>
            <a:ext cx="1252639" cy="53782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56">
            <a:extLst>
              <a:ext uri="{FF2B5EF4-FFF2-40B4-BE49-F238E27FC236}">
                <a16:creationId xmlns:a16="http://schemas.microsoft.com/office/drawing/2014/main" id="{F40FB014-FAEE-A856-A9E6-FD3ED34DD0B5}"/>
              </a:ext>
            </a:extLst>
          </p:cNvPr>
          <p:cNvSpPr/>
          <p:nvPr/>
        </p:nvSpPr>
        <p:spPr>
          <a:xfrm>
            <a:off x="10740092" y="4462180"/>
            <a:ext cx="270000" cy="27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57">
                <a:extLst>
                  <a:ext uri="{FF2B5EF4-FFF2-40B4-BE49-F238E27FC236}">
                    <a16:creationId xmlns:a16="http://schemas.microsoft.com/office/drawing/2014/main" id="{B3C29009-55C0-607D-F7C1-D8E98356F5A1}"/>
                  </a:ext>
                </a:extLst>
              </p:cNvPr>
              <p:cNvSpPr txBox="1"/>
              <p:nvPr/>
            </p:nvSpPr>
            <p:spPr>
              <a:xfrm>
                <a:off x="10912744" y="4057827"/>
                <a:ext cx="490519" cy="449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57">
                <a:extLst>
                  <a:ext uri="{FF2B5EF4-FFF2-40B4-BE49-F238E27FC236}">
                    <a16:creationId xmlns:a16="http://schemas.microsoft.com/office/drawing/2014/main" id="{B3C29009-55C0-607D-F7C1-D8E98356F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744" y="4057827"/>
                <a:ext cx="490519" cy="449162"/>
              </a:xfrm>
              <a:prstGeom prst="rect">
                <a:avLst/>
              </a:prstGeom>
              <a:blipFill>
                <a:blip r:embed="rId11"/>
                <a:stretch>
                  <a:fillRect l="-17500" t="-1944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58">
            <a:extLst>
              <a:ext uri="{FF2B5EF4-FFF2-40B4-BE49-F238E27FC236}">
                <a16:creationId xmlns:a16="http://schemas.microsoft.com/office/drawing/2014/main" id="{E43A0345-528F-2F10-8C94-5EC81F26A6F0}"/>
              </a:ext>
            </a:extLst>
          </p:cNvPr>
          <p:cNvCxnSpPr>
            <a:cxnSpLocks/>
          </p:cNvCxnSpPr>
          <p:nvPr/>
        </p:nvCxnSpPr>
        <p:spPr>
          <a:xfrm>
            <a:off x="9479579" y="3981295"/>
            <a:ext cx="748605" cy="332063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60">
            <a:extLst>
              <a:ext uri="{FF2B5EF4-FFF2-40B4-BE49-F238E27FC236}">
                <a16:creationId xmlns:a16="http://schemas.microsoft.com/office/drawing/2014/main" id="{801B746D-3AA7-A5EE-2A31-9F3DE0C35C6F}"/>
              </a:ext>
            </a:extLst>
          </p:cNvPr>
          <p:cNvSpPr/>
          <p:nvPr/>
        </p:nvSpPr>
        <p:spPr>
          <a:xfrm>
            <a:off x="10159345" y="4178358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61">
                <a:extLst>
                  <a:ext uri="{FF2B5EF4-FFF2-40B4-BE49-F238E27FC236}">
                    <a16:creationId xmlns:a16="http://schemas.microsoft.com/office/drawing/2014/main" id="{E985D219-66F2-B156-D4C2-FA57102E896B}"/>
                  </a:ext>
                </a:extLst>
              </p:cNvPr>
              <p:cNvSpPr txBox="1"/>
              <p:nvPr/>
            </p:nvSpPr>
            <p:spPr>
              <a:xfrm>
                <a:off x="9890566" y="4485777"/>
                <a:ext cx="5088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61">
                <a:extLst>
                  <a:ext uri="{FF2B5EF4-FFF2-40B4-BE49-F238E27FC236}">
                    <a16:creationId xmlns:a16="http://schemas.microsoft.com/office/drawing/2014/main" id="{E985D219-66F2-B156-D4C2-FA57102E8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566" y="4485777"/>
                <a:ext cx="508857" cy="430887"/>
              </a:xfrm>
              <a:prstGeom prst="rect">
                <a:avLst/>
              </a:prstGeom>
              <a:blipFill>
                <a:blip r:embed="rId12"/>
                <a:stretch>
                  <a:fillRect l="-21951" t="-2857" r="-487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62">
            <a:extLst>
              <a:ext uri="{FF2B5EF4-FFF2-40B4-BE49-F238E27FC236}">
                <a16:creationId xmlns:a16="http://schemas.microsoft.com/office/drawing/2014/main" id="{CE03FC71-F85C-B29C-1EBF-0C056945DE40}"/>
              </a:ext>
            </a:extLst>
          </p:cNvPr>
          <p:cNvSpPr txBox="1"/>
          <p:nvPr/>
        </p:nvSpPr>
        <p:spPr>
          <a:xfrm>
            <a:off x="8350246" y="1918674"/>
            <a:ext cx="3298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Model Pre-training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98931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 animBg="1"/>
      <p:bldP spid="13" grpId="0"/>
      <p:bldP spid="18" grpId="0" animBg="1"/>
      <p:bldP spid="19" grpId="0"/>
      <p:bldP spid="20" grpId="0"/>
      <p:bldP spid="21" grpId="0" animBg="1"/>
      <p:bldP spid="22" grpId="0"/>
      <p:bldP spid="23" grpId="0"/>
      <p:bldP spid="24" grpId="0"/>
      <p:bldP spid="25" grpId="0" animBg="1"/>
      <p:bldP spid="26" grpId="0" animBg="1"/>
      <p:bldP spid="27" grpId="0"/>
      <p:bldP spid="29" grpId="0"/>
      <p:bldP spid="30" grpId="0" animBg="1"/>
      <p:bldP spid="32" grpId="0"/>
      <p:bldP spid="33" grpId="0" animBg="1"/>
      <p:bldP spid="35" grpId="0" animBg="1"/>
      <p:bldP spid="36" grpId="0"/>
      <p:bldP spid="38" grpId="0" animBg="1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172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Reptile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2A3851-6969-8311-0588-BEB33C8D6AD1}"/>
              </a:ext>
            </a:extLst>
          </p:cNvPr>
          <p:cNvSpPr txBox="1"/>
          <p:nvPr/>
        </p:nvSpPr>
        <p:spPr>
          <a:xfrm>
            <a:off x="0" y="6604434"/>
            <a:ext cx="3680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https://www.youtube.com/watch?v=vUwOA3SNb_E</a:t>
            </a:r>
            <a:r>
              <a:rPr lang="en-US" sz="1000" dirty="0"/>
              <a:t> </a:t>
            </a:r>
          </a:p>
        </p:txBody>
      </p:sp>
      <p:cxnSp>
        <p:nvCxnSpPr>
          <p:cNvPr id="2" name="直線接點 30">
            <a:extLst>
              <a:ext uri="{FF2B5EF4-FFF2-40B4-BE49-F238E27FC236}">
                <a16:creationId xmlns:a16="http://schemas.microsoft.com/office/drawing/2014/main" id="{E8D99178-DD56-CBE6-1214-1BA4B899F5B9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5174934" y="3545560"/>
            <a:ext cx="2102332" cy="2019155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接點 5">
            <a:extLst>
              <a:ext uri="{FF2B5EF4-FFF2-40B4-BE49-F238E27FC236}">
                <a16:creationId xmlns:a16="http://schemas.microsoft.com/office/drawing/2014/main" id="{69674634-BE83-253F-2845-216C3078C172}"/>
              </a:ext>
            </a:extLst>
          </p:cNvPr>
          <p:cNvCxnSpPr>
            <a:cxnSpLocks/>
          </p:cNvCxnSpPr>
          <p:nvPr/>
        </p:nvCxnSpPr>
        <p:spPr>
          <a:xfrm>
            <a:off x="3229942" y="3307581"/>
            <a:ext cx="5216610" cy="475959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3">
            <a:extLst>
              <a:ext uri="{FF2B5EF4-FFF2-40B4-BE49-F238E27FC236}">
                <a16:creationId xmlns:a16="http://schemas.microsoft.com/office/drawing/2014/main" id="{ADE58BC6-818F-D334-E7F5-626BB7C47E64}"/>
              </a:ext>
            </a:extLst>
          </p:cNvPr>
          <p:cNvSpPr/>
          <p:nvPr/>
        </p:nvSpPr>
        <p:spPr>
          <a:xfrm>
            <a:off x="3038191" y="3125294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">
                <a:extLst>
                  <a:ext uri="{FF2B5EF4-FFF2-40B4-BE49-F238E27FC236}">
                    <a16:creationId xmlns:a16="http://schemas.microsoft.com/office/drawing/2014/main" id="{F6216CE1-512C-D141-1304-EE64D67D66CE}"/>
                  </a:ext>
                </a:extLst>
              </p:cNvPr>
              <p:cNvSpPr txBox="1"/>
              <p:nvPr/>
            </p:nvSpPr>
            <p:spPr>
              <a:xfrm>
                <a:off x="2947693" y="2626029"/>
                <a:ext cx="5088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">
                <a:extLst>
                  <a:ext uri="{FF2B5EF4-FFF2-40B4-BE49-F238E27FC236}">
                    <a16:creationId xmlns:a16="http://schemas.microsoft.com/office/drawing/2014/main" id="{F6216CE1-512C-D141-1304-EE64D67D6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93" y="2626029"/>
                <a:ext cx="508857" cy="430887"/>
              </a:xfrm>
              <a:prstGeom prst="rect">
                <a:avLst/>
              </a:prstGeom>
              <a:blipFill>
                <a:blip r:embed="rId3"/>
                <a:stretch>
                  <a:fillRect l="-24390" t="-2857" r="-487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6">
            <a:extLst>
              <a:ext uri="{FF2B5EF4-FFF2-40B4-BE49-F238E27FC236}">
                <a16:creationId xmlns:a16="http://schemas.microsoft.com/office/drawing/2014/main" id="{900FE86F-907B-F9E6-BBE3-7FE3B565D9C7}"/>
              </a:ext>
            </a:extLst>
          </p:cNvPr>
          <p:cNvCxnSpPr>
            <a:cxnSpLocks/>
          </p:cNvCxnSpPr>
          <p:nvPr/>
        </p:nvCxnSpPr>
        <p:spPr>
          <a:xfrm flipV="1">
            <a:off x="3308191" y="2694407"/>
            <a:ext cx="1221916" cy="5177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">
            <a:extLst>
              <a:ext uri="{FF2B5EF4-FFF2-40B4-BE49-F238E27FC236}">
                <a16:creationId xmlns:a16="http://schemas.microsoft.com/office/drawing/2014/main" id="{1BAB291A-D499-3C7C-7CE4-97C568E9156C}"/>
              </a:ext>
            </a:extLst>
          </p:cNvPr>
          <p:cNvCxnSpPr>
            <a:cxnSpLocks/>
          </p:cNvCxnSpPr>
          <p:nvPr/>
        </p:nvCxnSpPr>
        <p:spPr>
          <a:xfrm flipV="1">
            <a:off x="4530107" y="1758917"/>
            <a:ext cx="709863" cy="9354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10">
            <a:extLst>
              <a:ext uri="{FF2B5EF4-FFF2-40B4-BE49-F238E27FC236}">
                <a16:creationId xmlns:a16="http://schemas.microsoft.com/office/drawing/2014/main" id="{73B839D6-367D-1451-E221-840AF487820F}"/>
              </a:ext>
            </a:extLst>
          </p:cNvPr>
          <p:cNvCxnSpPr>
            <a:cxnSpLocks/>
          </p:cNvCxnSpPr>
          <p:nvPr/>
        </p:nvCxnSpPr>
        <p:spPr>
          <a:xfrm>
            <a:off x="5239970" y="1758917"/>
            <a:ext cx="2129590" cy="7266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13">
            <a:extLst>
              <a:ext uri="{FF2B5EF4-FFF2-40B4-BE49-F238E27FC236}">
                <a16:creationId xmlns:a16="http://schemas.microsoft.com/office/drawing/2014/main" id="{39B8DB4F-CE57-5E01-5FCE-82CB7B9F5E93}"/>
              </a:ext>
            </a:extLst>
          </p:cNvPr>
          <p:cNvCxnSpPr>
            <a:cxnSpLocks/>
          </p:cNvCxnSpPr>
          <p:nvPr/>
        </p:nvCxnSpPr>
        <p:spPr>
          <a:xfrm>
            <a:off x="7369560" y="2485543"/>
            <a:ext cx="1143000" cy="124133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15">
            <a:extLst>
              <a:ext uri="{FF2B5EF4-FFF2-40B4-BE49-F238E27FC236}">
                <a16:creationId xmlns:a16="http://schemas.microsoft.com/office/drawing/2014/main" id="{D82735F9-5309-58EB-AABB-724C137B4001}"/>
              </a:ext>
            </a:extLst>
          </p:cNvPr>
          <p:cNvCxnSpPr>
            <a:cxnSpLocks/>
          </p:cNvCxnSpPr>
          <p:nvPr/>
        </p:nvCxnSpPr>
        <p:spPr>
          <a:xfrm>
            <a:off x="3304995" y="3303046"/>
            <a:ext cx="1650902" cy="163599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19">
            <a:extLst>
              <a:ext uri="{FF2B5EF4-FFF2-40B4-BE49-F238E27FC236}">
                <a16:creationId xmlns:a16="http://schemas.microsoft.com/office/drawing/2014/main" id="{2813DD42-EB94-8A6D-305C-D9365B9AA459}"/>
              </a:ext>
            </a:extLst>
          </p:cNvPr>
          <p:cNvSpPr/>
          <p:nvPr/>
        </p:nvSpPr>
        <p:spPr>
          <a:xfrm>
            <a:off x="4940433" y="3343967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20">
                <a:extLst>
                  <a:ext uri="{FF2B5EF4-FFF2-40B4-BE49-F238E27FC236}">
                    <a16:creationId xmlns:a16="http://schemas.microsoft.com/office/drawing/2014/main" id="{EA2B21FD-0F9C-647C-3F47-E7B41F6731A5}"/>
                  </a:ext>
                </a:extLst>
              </p:cNvPr>
              <p:cNvSpPr txBox="1"/>
              <p:nvPr/>
            </p:nvSpPr>
            <p:spPr>
              <a:xfrm>
                <a:off x="4782770" y="2867206"/>
                <a:ext cx="501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文字方塊 20">
                <a:extLst>
                  <a:ext uri="{FF2B5EF4-FFF2-40B4-BE49-F238E27FC236}">
                    <a16:creationId xmlns:a16="http://schemas.microsoft.com/office/drawing/2014/main" id="{EA2B21FD-0F9C-647C-3F47-E7B41F673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770" y="2867206"/>
                <a:ext cx="501163" cy="430887"/>
              </a:xfrm>
              <a:prstGeom prst="rect">
                <a:avLst/>
              </a:prstGeom>
              <a:blipFill>
                <a:blip r:embed="rId4"/>
                <a:stretch>
                  <a:fillRect l="-21951" r="-487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21">
                <a:extLst>
                  <a:ext uri="{FF2B5EF4-FFF2-40B4-BE49-F238E27FC236}">
                    <a16:creationId xmlns:a16="http://schemas.microsoft.com/office/drawing/2014/main" id="{715FD616-4691-D42B-D900-8D4CF46EEF96}"/>
                  </a:ext>
                </a:extLst>
              </p:cNvPr>
              <p:cNvSpPr txBox="1"/>
              <p:nvPr/>
            </p:nvSpPr>
            <p:spPr>
              <a:xfrm>
                <a:off x="8806966" y="3371758"/>
                <a:ext cx="565861" cy="449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9" name="文字方塊 21">
                <a:extLst>
                  <a:ext uri="{FF2B5EF4-FFF2-40B4-BE49-F238E27FC236}">
                    <a16:creationId xmlns:a16="http://schemas.microsoft.com/office/drawing/2014/main" id="{715FD616-4691-D42B-D900-8D4CF46EE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966" y="3371758"/>
                <a:ext cx="565861" cy="449162"/>
              </a:xfrm>
              <a:prstGeom prst="rect">
                <a:avLst/>
              </a:prstGeom>
              <a:blipFill>
                <a:blip r:embed="rId5"/>
                <a:stretch>
                  <a:fillRect l="-15217" t="-1944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橢圓 22">
            <a:extLst>
              <a:ext uri="{FF2B5EF4-FFF2-40B4-BE49-F238E27FC236}">
                <a16:creationId xmlns:a16="http://schemas.microsoft.com/office/drawing/2014/main" id="{ABA64A94-9B0C-A662-1C71-7D535113EFF1}"/>
              </a:ext>
            </a:extLst>
          </p:cNvPr>
          <p:cNvSpPr/>
          <p:nvPr/>
        </p:nvSpPr>
        <p:spPr>
          <a:xfrm>
            <a:off x="8512560" y="3681454"/>
            <a:ext cx="270000" cy="27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23">
            <a:extLst>
              <a:ext uri="{FF2B5EF4-FFF2-40B4-BE49-F238E27FC236}">
                <a16:creationId xmlns:a16="http://schemas.microsoft.com/office/drawing/2014/main" id="{AA90FA3C-1D38-02C7-AFB9-0AF7640962EF}"/>
              </a:ext>
            </a:extLst>
          </p:cNvPr>
          <p:cNvCxnSpPr>
            <a:cxnSpLocks/>
          </p:cNvCxnSpPr>
          <p:nvPr/>
        </p:nvCxnSpPr>
        <p:spPr>
          <a:xfrm flipH="1">
            <a:off x="4493340" y="3636156"/>
            <a:ext cx="489843" cy="79609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26">
            <a:extLst>
              <a:ext uri="{FF2B5EF4-FFF2-40B4-BE49-F238E27FC236}">
                <a16:creationId xmlns:a16="http://schemas.microsoft.com/office/drawing/2014/main" id="{9028BDB7-401E-2510-6A9B-67FCA3D38133}"/>
              </a:ext>
            </a:extLst>
          </p:cNvPr>
          <p:cNvCxnSpPr>
            <a:cxnSpLocks/>
          </p:cNvCxnSpPr>
          <p:nvPr/>
        </p:nvCxnSpPr>
        <p:spPr>
          <a:xfrm>
            <a:off x="4565134" y="4456897"/>
            <a:ext cx="264668" cy="7019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28">
            <a:extLst>
              <a:ext uri="{FF2B5EF4-FFF2-40B4-BE49-F238E27FC236}">
                <a16:creationId xmlns:a16="http://schemas.microsoft.com/office/drawing/2014/main" id="{568125C3-13DE-8D80-7556-EA0166DE0FE9}"/>
              </a:ext>
            </a:extLst>
          </p:cNvPr>
          <p:cNvCxnSpPr>
            <a:cxnSpLocks/>
          </p:cNvCxnSpPr>
          <p:nvPr/>
        </p:nvCxnSpPr>
        <p:spPr>
          <a:xfrm>
            <a:off x="4831936" y="5158878"/>
            <a:ext cx="840101" cy="5173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31">
            <a:extLst>
              <a:ext uri="{FF2B5EF4-FFF2-40B4-BE49-F238E27FC236}">
                <a16:creationId xmlns:a16="http://schemas.microsoft.com/office/drawing/2014/main" id="{5A95D8B8-AD09-4F55-9372-35C1240F4DEF}"/>
              </a:ext>
            </a:extLst>
          </p:cNvPr>
          <p:cNvCxnSpPr>
            <a:cxnSpLocks/>
          </p:cNvCxnSpPr>
          <p:nvPr/>
        </p:nvCxnSpPr>
        <p:spPr>
          <a:xfrm>
            <a:off x="5739270" y="5652171"/>
            <a:ext cx="1484846" cy="240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35">
            <a:extLst>
              <a:ext uri="{FF2B5EF4-FFF2-40B4-BE49-F238E27FC236}">
                <a16:creationId xmlns:a16="http://schemas.microsoft.com/office/drawing/2014/main" id="{3049391B-7C80-83E5-877B-62F4F5786F76}"/>
              </a:ext>
            </a:extLst>
          </p:cNvPr>
          <p:cNvCxnSpPr>
            <a:cxnSpLocks/>
          </p:cNvCxnSpPr>
          <p:nvPr/>
        </p:nvCxnSpPr>
        <p:spPr>
          <a:xfrm>
            <a:off x="5224066" y="3596339"/>
            <a:ext cx="1039855" cy="1026887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橢圓 37">
            <a:extLst>
              <a:ext uri="{FF2B5EF4-FFF2-40B4-BE49-F238E27FC236}">
                <a16:creationId xmlns:a16="http://schemas.microsoft.com/office/drawing/2014/main" id="{18664BAB-F260-7918-6930-F93BDFA0696C}"/>
              </a:ext>
            </a:extLst>
          </p:cNvPr>
          <p:cNvSpPr/>
          <p:nvPr/>
        </p:nvSpPr>
        <p:spPr>
          <a:xfrm>
            <a:off x="6246581" y="4527727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38">
                <a:extLst>
                  <a:ext uri="{FF2B5EF4-FFF2-40B4-BE49-F238E27FC236}">
                    <a16:creationId xmlns:a16="http://schemas.microsoft.com/office/drawing/2014/main" id="{0CEF921D-D0A0-012B-FA69-A2DA8B402237}"/>
                  </a:ext>
                </a:extLst>
              </p:cNvPr>
              <p:cNvSpPr txBox="1"/>
              <p:nvPr/>
            </p:nvSpPr>
            <p:spPr>
              <a:xfrm>
                <a:off x="6461402" y="4096840"/>
                <a:ext cx="5088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7" name="文字方塊 38">
                <a:extLst>
                  <a:ext uri="{FF2B5EF4-FFF2-40B4-BE49-F238E27FC236}">
                    <a16:creationId xmlns:a16="http://schemas.microsoft.com/office/drawing/2014/main" id="{0CEF921D-D0A0-012B-FA69-A2DA8B402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402" y="4096840"/>
                <a:ext cx="508857" cy="430887"/>
              </a:xfrm>
              <a:prstGeom prst="rect">
                <a:avLst/>
              </a:prstGeom>
              <a:blipFill>
                <a:blip r:embed="rId6"/>
                <a:stretch>
                  <a:fillRect l="-21951" r="-731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群組 11">
            <a:extLst>
              <a:ext uri="{FF2B5EF4-FFF2-40B4-BE49-F238E27FC236}">
                <a16:creationId xmlns:a16="http://schemas.microsoft.com/office/drawing/2014/main" id="{1B6E1A0B-7614-0673-BAA2-F321E8299A9E}"/>
              </a:ext>
            </a:extLst>
          </p:cNvPr>
          <p:cNvGrpSpPr/>
          <p:nvPr/>
        </p:nvGrpSpPr>
        <p:grpSpPr>
          <a:xfrm>
            <a:off x="7237725" y="5243926"/>
            <a:ext cx="760519" cy="551248"/>
            <a:chOff x="5754337" y="4685141"/>
            <a:chExt cx="760519" cy="551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39">
                  <a:extLst>
                    <a:ext uri="{FF2B5EF4-FFF2-40B4-BE49-F238E27FC236}">
                      <a16:creationId xmlns:a16="http://schemas.microsoft.com/office/drawing/2014/main" id="{8CC876EA-36D9-66B1-4E2F-BCC0F65A7B14}"/>
                    </a:ext>
                  </a:extLst>
                </p:cNvPr>
                <p:cNvSpPr txBox="1"/>
                <p:nvPr/>
              </p:nvSpPr>
              <p:spPr>
                <a:xfrm>
                  <a:off x="6024337" y="4685141"/>
                  <a:ext cx="490519" cy="4491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TW" altLang="en-US" sz="28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FF26B9DF-3AFB-4CD7-9DD0-21FA35BFB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337" y="4685141"/>
                  <a:ext cx="490519" cy="4491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橢圓 41">
              <a:extLst>
                <a:ext uri="{FF2B5EF4-FFF2-40B4-BE49-F238E27FC236}">
                  <a16:creationId xmlns:a16="http://schemas.microsoft.com/office/drawing/2014/main" id="{30552C00-094B-CFFD-7C6E-52CBB993D741}"/>
                </a:ext>
              </a:extLst>
            </p:cNvPr>
            <p:cNvSpPr/>
            <p:nvPr/>
          </p:nvSpPr>
          <p:spPr>
            <a:xfrm>
              <a:off x="5754337" y="4966389"/>
              <a:ext cx="270000" cy="270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1" name="文字方塊 42">
            <a:extLst>
              <a:ext uri="{FF2B5EF4-FFF2-40B4-BE49-F238E27FC236}">
                <a16:creationId xmlns:a16="http://schemas.microsoft.com/office/drawing/2014/main" id="{1DAB1329-8D07-EC11-8555-471BDC676893}"/>
              </a:ext>
            </a:extLst>
          </p:cNvPr>
          <p:cNvSpPr txBox="1"/>
          <p:nvPr/>
        </p:nvSpPr>
        <p:spPr>
          <a:xfrm>
            <a:off x="5632733" y="1369309"/>
            <a:ext cx="330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a training task m</a:t>
            </a:r>
            <a:endParaRPr lang="zh-TW" altLang="en-US" sz="2400" dirty="0"/>
          </a:p>
        </p:txBody>
      </p:sp>
      <p:sp>
        <p:nvSpPr>
          <p:cNvPr id="62" name="文字方塊 43">
            <a:extLst>
              <a:ext uri="{FF2B5EF4-FFF2-40B4-BE49-F238E27FC236}">
                <a16:creationId xmlns:a16="http://schemas.microsoft.com/office/drawing/2014/main" id="{E0B91ADF-48C7-96FF-21F5-2FBA6A1B70B6}"/>
              </a:ext>
            </a:extLst>
          </p:cNvPr>
          <p:cNvSpPr txBox="1"/>
          <p:nvPr/>
        </p:nvSpPr>
        <p:spPr>
          <a:xfrm>
            <a:off x="2900180" y="4768022"/>
            <a:ext cx="201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a training task 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068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" grpId="0"/>
      <p:bldP spid="47" grpId="0" animBg="1"/>
      <p:bldP spid="48" grpId="0"/>
      <p:bldP spid="49" grpId="0"/>
      <p:bldP spid="50" grpId="0" animBg="1"/>
      <p:bldP spid="56" grpId="0" animBg="1"/>
      <p:bldP spid="57" grpId="0"/>
      <p:bldP spid="61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172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Reptile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2A3851-6969-8311-0588-BEB33C8D6AD1}"/>
              </a:ext>
            </a:extLst>
          </p:cNvPr>
          <p:cNvSpPr txBox="1"/>
          <p:nvPr/>
        </p:nvSpPr>
        <p:spPr>
          <a:xfrm>
            <a:off x="0" y="6604434"/>
            <a:ext cx="3680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3"/>
              </a:rPr>
              <a:t>https://www.youtube.com/watch?v=vUwOA3SNb_E</a:t>
            </a:r>
            <a:r>
              <a:rPr lang="en-US" sz="1000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885E89-1204-A5D6-29F3-F7E491286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801" y="1292959"/>
            <a:ext cx="6113520" cy="4694438"/>
          </a:xfrm>
          <a:prstGeom prst="rect">
            <a:avLst/>
          </a:prstGeom>
        </p:spPr>
      </p:pic>
      <p:sp>
        <p:nvSpPr>
          <p:cNvPr id="6" name="矩形 17">
            <a:extLst>
              <a:ext uri="{FF2B5EF4-FFF2-40B4-BE49-F238E27FC236}">
                <a16:creationId xmlns:a16="http://schemas.microsoft.com/office/drawing/2014/main" id="{87F6DED8-E487-2CB5-72CB-A75FEDCE54A8}"/>
              </a:ext>
            </a:extLst>
          </p:cNvPr>
          <p:cNvSpPr/>
          <p:nvPr/>
        </p:nvSpPr>
        <p:spPr>
          <a:xfrm>
            <a:off x="660775" y="2277210"/>
            <a:ext cx="4331368" cy="27552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19">
            <a:extLst>
              <a:ext uri="{FF2B5EF4-FFF2-40B4-BE49-F238E27FC236}">
                <a16:creationId xmlns:a16="http://schemas.microsoft.com/office/drawing/2014/main" id="{036E1B87-A4EF-6AC6-C702-373611173CB2}"/>
              </a:ext>
            </a:extLst>
          </p:cNvPr>
          <p:cNvSpPr/>
          <p:nvPr/>
        </p:nvSpPr>
        <p:spPr>
          <a:xfrm>
            <a:off x="1410967" y="3477066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20">
                <a:extLst>
                  <a:ext uri="{FF2B5EF4-FFF2-40B4-BE49-F238E27FC236}">
                    <a16:creationId xmlns:a16="http://schemas.microsoft.com/office/drawing/2014/main" id="{4DC625B3-98D2-30FC-DEAF-4B9A4C38C9F9}"/>
                  </a:ext>
                </a:extLst>
              </p:cNvPr>
              <p:cNvSpPr txBox="1"/>
              <p:nvPr/>
            </p:nvSpPr>
            <p:spPr>
              <a:xfrm>
                <a:off x="1041500" y="3223939"/>
                <a:ext cx="3347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20">
                <a:extLst>
                  <a:ext uri="{FF2B5EF4-FFF2-40B4-BE49-F238E27FC236}">
                    <a16:creationId xmlns:a16="http://schemas.microsoft.com/office/drawing/2014/main" id="{4DC625B3-98D2-30FC-DEAF-4B9A4C38C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00" y="3223939"/>
                <a:ext cx="334707" cy="430887"/>
              </a:xfrm>
              <a:prstGeom prst="rect">
                <a:avLst/>
              </a:prstGeom>
              <a:blipFill>
                <a:blip r:embed="rId5"/>
                <a:stretch>
                  <a:fillRect l="-37037" r="-33333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21">
            <a:extLst>
              <a:ext uri="{FF2B5EF4-FFF2-40B4-BE49-F238E27FC236}">
                <a16:creationId xmlns:a16="http://schemas.microsoft.com/office/drawing/2014/main" id="{36FB68D9-3399-5B3B-AC14-48CF08204A9E}"/>
              </a:ext>
            </a:extLst>
          </p:cNvPr>
          <p:cNvCxnSpPr>
            <a:cxnSpLocks/>
          </p:cNvCxnSpPr>
          <p:nvPr/>
        </p:nvCxnSpPr>
        <p:spPr>
          <a:xfrm flipV="1">
            <a:off x="1680967" y="2643322"/>
            <a:ext cx="1859590" cy="9206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22">
            <a:extLst>
              <a:ext uri="{FF2B5EF4-FFF2-40B4-BE49-F238E27FC236}">
                <a16:creationId xmlns:a16="http://schemas.microsoft.com/office/drawing/2014/main" id="{0C23982B-A09A-D84E-874F-2427BC8A7F6D}"/>
              </a:ext>
            </a:extLst>
          </p:cNvPr>
          <p:cNvCxnSpPr>
            <a:cxnSpLocks/>
          </p:cNvCxnSpPr>
          <p:nvPr/>
        </p:nvCxnSpPr>
        <p:spPr>
          <a:xfrm>
            <a:off x="3566348" y="2716615"/>
            <a:ext cx="929151" cy="6472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23">
            <a:extLst>
              <a:ext uri="{FF2B5EF4-FFF2-40B4-BE49-F238E27FC236}">
                <a16:creationId xmlns:a16="http://schemas.microsoft.com/office/drawing/2014/main" id="{9E63666A-0511-A8C6-3A09-0D6315E0331C}"/>
              </a:ext>
            </a:extLst>
          </p:cNvPr>
          <p:cNvCxnSpPr>
            <a:cxnSpLocks/>
          </p:cNvCxnSpPr>
          <p:nvPr/>
        </p:nvCxnSpPr>
        <p:spPr>
          <a:xfrm>
            <a:off x="1655176" y="3735034"/>
            <a:ext cx="425861" cy="36312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24">
            <a:extLst>
              <a:ext uri="{FF2B5EF4-FFF2-40B4-BE49-F238E27FC236}">
                <a16:creationId xmlns:a16="http://schemas.microsoft.com/office/drawing/2014/main" id="{206CE043-0ECD-E2DD-6D5C-9A048398E4AD}"/>
              </a:ext>
            </a:extLst>
          </p:cNvPr>
          <p:cNvCxnSpPr>
            <a:cxnSpLocks/>
          </p:cNvCxnSpPr>
          <p:nvPr/>
        </p:nvCxnSpPr>
        <p:spPr>
          <a:xfrm flipV="1">
            <a:off x="1680967" y="3477066"/>
            <a:ext cx="1649750" cy="16311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25">
            <a:extLst>
              <a:ext uri="{FF2B5EF4-FFF2-40B4-BE49-F238E27FC236}">
                <a16:creationId xmlns:a16="http://schemas.microsoft.com/office/drawing/2014/main" id="{C55B6AF4-B7F6-ED94-C433-1ADDEF4712AB}"/>
              </a:ext>
            </a:extLst>
          </p:cNvPr>
          <p:cNvCxnSpPr>
            <a:cxnSpLocks/>
          </p:cNvCxnSpPr>
          <p:nvPr/>
        </p:nvCxnSpPr>
        <p:spPr>
          <a:xfrm flipV="1">
            <a:off x="1623261" y="2885374"/>
            <a:ext cx="1179136" cy="628632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26">
                <a:extLst>
                  <a:ext uri="{FF2B5EF4-FFF2-40B4-BE49-F238E27FC236}">
                    <a16:creationId xmlns:a16="http://schemas.microsoft.com/office/drawing/2014/main" id="{D65FE8D1-95F6-9260-BE87-4F0A84DA2E44}"/>
                  </a:ext>
                </a:extLst>
              </p:cNvPr>
              <p:cNvSpPr txBox="1"/>
              <p:nvPr/>
            </p:nvSpPr>
            <p:spPr>
              <a:xfrm>
                <a:off x="1310648" y="4130413"/>
                <a:ext cx="20917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MAML: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(simplified)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26">
                <a:extLst>
                  <a:ext uri="{FF2B5EF4-FFF2-40B4-BE49-F238E27FC236}">
                    <a16:creationId xmlns:a16="http://schemas.microsoft.com/office/drawing/2014/main" id="{D65FE8D1-95F6-9260-BE87-4F0A84DA2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48" y="4130413"/>
                <a:ext cx="2091721" cy="830997"/>
              </a:xfrm>
              <a:prstGeom prst="rect">
                <a:avLst/>
              </a:prstGeom>
              <a:blipFill>
                <a:blip r:embed="rId6"/>
                <a:stretch>
                  <a:fillRect l="-4848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B0B1C1FB-0D8E-95FE-2635-9C078EDDB7BD}"/>
                  </a:ext>
                </a:extLst>
              </p:cNvPr>
              <p:cNvSpPr txBox="1"/>
              <p:nvPr/>
            </p:nvSpPr>
            <p:spPr>
              <a:xfrm>
                <a:off x="3195991" y="3479650"/>
                <a:ext cx="14089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Reptile: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27">
                <a:extLst>
                  <a:ext uri="{FF2B5EF4-FFF2-40B4-BE49-F238E27FC236}">
                    <a16:creationId xmlns:a16="http://schemas.microsoft.com/office/drawing/2014/main" id="{B0B1C1FB-0D8E-95FE-2635-9C078EDDB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991" y="3479650"/>
                <a:ext cx="1408973" cy="830997"/>
              </a:xfrm>
              <a:prstGeom prst="rect">
                <a:avLst/>
              </a:prstGeom>
              <a:blipFill>
                <a:blip r:embed="rId7"/>
                <a:stretch>
                  <a:fillRect l="-6250" t="-6061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28">
                <a:extLst>
                  <a:ext uri="{FF2B5EF4-FFF2-40B4-BE49-F238E27FC236}">
                    <a16:creationId xmlns:a16="http://schemas.microsoft.com/office/drawing/2014/main" id="{3AAD78B8-C6CB-6193-16B3-243318143E6F}"/>
                  </a:ext>
                </a:extLst>
              </p:cNvPr>
              <p:cNvSpPr txBox="1"/>
              <p:nvPr/>
            </p:nvSpPr>
            <p:spPr>
              <a:xfrm>
                <a:off x="1119922" y="2423709"/>
                <a:ext cx="20917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Pre-train: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28">
                <a:extLst>
                  <a:ext uri="{FF2B5EF4-FFF2-40B4-BE49-F238E27FC236}">
                    <a16:creationId xmlns:a16="http://schemas.microsoft.com/office/drawing/2014/main" id="{3AAD78B8-C6CB-6193-16B3-24331814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22" y="2423709"/>
                <a:ext cx="2091722" cy="461665"/>
              </a:xfrm>
              <a:prstGeom prst="rect">
                <a:avLst/>
              </a:prstGeom>
              <a:blipFill>
                <a:blip r:embed="rId8"/>
                <a:stretch>
                  <a:fillRect l="-484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29">
                <a:extLst>
                  <a:ext uri="{FF2B5EF4-FFF2-40B4-BE49-F238E27FC236}">
                    <a16:creationId xmlns:a16="http://schemas.microsoft.com/office/drawing/2014/main" id="{FD7C0C50-594D-F667-482A-A323AB9B3746}"/>
                  </a:ext>
                </a:extLst>
              </p:cNvPr>
              <p:cNvSpPr txBox="1"/>
              <p:nvPr/>
            </p:nvSpPr>
            <p:spPr>
              <a:xfrm>
                <a:off x="3211644" y="2732265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29">
                <a:extLst>
                  <a:ext uri="{FF2B5EF4-FFF2-40B4-BE49-F238E27FC236}">
                    <a16:creationId xmlns:a16="http://schemas.microsoft.com/office/drawing/2014/main" id="{FD7C0C50-594D-F667-482A-A323AB9B3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644" y="2732265"/>
                <a:ext cx="381451" cy="369332"/>
              </a:xfrm>
              <a:prstGeom prst="rect">
                <a:avLst/>
              </a:prstGeom>
              <a:blipFill>
                <a:blip r:embed="rId9"/>
                <a:stretch>
                  <a:fillRect l="-16129" r="-645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30">
                <a:extLst>
                  <a:ext uri="{FF2B5EF4-FFF2-40B4-BE49-F238E27FC236}">
                    <a16:creationId xmlns:a16="http://schemas.microsoft.com/office/drawing/2014/main" id="{1EEEF859-6B3B-12EA-6333-358313EF6AAC}"/>
                  </a:ext>
                </a:extLst>
              </p:cNvPr>
              <p:cNvSpPr txBox="1"/>
              <p:nvPr/>
            </p:nvSpPr>
            <p:spPr>
              <a:xfrm>
                <a:off x="4353753" y="2800359"/>
                <a:ext cx="3885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30">
                <a:extLst>
                  <a:ext uri="{FF2B5EF4-FFF2-40B4-BE49-F238E27FC236}">
                    <a16:creationId xmlns:a16="http://schemas.microsoft.com/office/drawing/2014/main" id="{1EEEF859-6B3B-12EA-6333-358313EF6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753" y="2800359"/>
                <a:ext cx="388568" cy="369332"/>
              </a:xfrm>
              <a:prstGeom prst="rect">
                <a:avLst/>
              </a:prstGeom>
              <a:blipFill>
                <a:blip r:embed="rId10"/>
                <a:stretch>
                  <a:fillRect l="-15625" r="-625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31">
            <a:extLst>
              <a:ext uri="{FF2B5EF4-FFF2-40B4-BE49-F238E27FC236}">
                <a16:creationId xmlns:a16="http://schemas.microsoft.com/office/drawing/2014/main" id="{89194DCA-C28D-D8B6-561A-49F8068D4A8C}"/>
              </a:ext>
            </a:extLst>
          </p:cNvPr>
          <p:cNvSpPr txBox="1"/>
          <p:nvPr/>
        </p:nvSpPr>
        <p:spPr>
          <a:xfrm>
            <a:off x="6517988" y="4114179"/>
            <a:ext cx="130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Pre-train</a:t>
            </a:r>
            <a:endParaRPr lang="zh-TW" altLang="en-US" sz="2400" dirty="0"/>
          </a:p>
        </p:txBody>
      </p:sp>
      <p:cxnSp>
        <p:nvCxnSpPr>
          <p:cNvPr id="23" name="直線單箭頭接點 32">
            <a:extLst>
              <a:ext uri="{FF2B5EF4-FFF2-40B4-BE49-F238E27FC236}">
                <a16:creationId xmlns:a16="http://schemas.microsoft.com/office/drawing/2014/main" id="{18858795-AC55-B2F2-DD80-D3D49C276253}"/>
              </a:ext>
            </a:extLst>
          </p:cNvPr>
          <p:cNvCxnSpPr>
            <a:cxnSpLocks/>
          </p:cNvCxnSpPr>
          <p:nvPr/>
        </p:nvCxnSpPr>
        <p:spPr>
          <a:xfrm flipH="1">
            <a:off x="7168863" y="3848731"/>
            <a:ext cx="249599" cy="3445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6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6524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Model-Based Meta-Learning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1A839-4625-B20F-7661-571B514037D3}"/>
              </a:ext>
            </a:extLst>
          </p:cNvPr>
          <p:cNvSpPr txBox="1"/>
          <p:nvPr/>
        </p:nvSpPr>
        <p:spPr>
          <a:xfrm>
            <a:off x="391886" y="1049059"/>
            <a:ext cx="50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Meta-Learning as a sequence-to-sequence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2F5B2-6839-7E0F-D8F3-13DE78CD2611}"/>
              </a:ext>
            </a:extLst>
          </p:cNvPr>
          <p:cNvSpPr txBox="1"/>
          <p:nvPr/>
        </p:nvSpPr>
        <p:spPr>
          <a:xfrm>
            <a:off x="0" y="6611779"/>
            <a:ext cx="2951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3"/>
              </a:rPr>
              <a:t>https://youtu.be/cjTs7lH5eUs?t=3865</a:t>
            </a:r>
            <a:r>
              <a:rPr lang="en-US" sz="1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E8803-0322-661D-B3E4-ECCC91985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1822243"/>
            <a:ext cx="4859622" cy="2192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680990-26F0-E093-23F4-CC227719D3C1}"/>
              </a:ext>
            </a:extLst>
          </p:cNvPr>
          <p:cNvSpPr txBox="1"/>
          <p:nvPr/>
        </p:nvSpPr>
        <p:spPr>
          <a:xfrm>
            <a:off x="1312987" y="1452502"/>
            <a:ext cx="327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LSTMs or Neural Turing Machine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C749D9-1478-6990-64BE-A225412AB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119" y="4290307"/>
            <a:ext cx="5688785" cy="1700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7C9CFB-1D5D-5E06-7AF0-F827AA301AA9}"/>
              </a:ext>
            </a:extLst>
          </p:cNvPr>
          <p:cNvSpPr txBox="1"/>
          <p:nvPr/>
        </p:nvSpPr>
        <p:spPr>
          <a:xfrm>
            <a:off x="1250004" y="6028780"/>
            <a:ext cx="5153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Meta-Learning: Theory, Algorithms and Applications Chapter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6A73EB-7EC1-1DC9-0E78-17BD35FC3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204" y="1821834"/>
            <a:ext cx="2699476" cy="2302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782CD3-B3D1-DA58-E7B5-775D076F19B3}"/>
              </a:ext>
            </a:extLst>
          </p:cNvPr>
          <p:cNvSpPr txBox="1"/>
          <p:nvPr/>
        </p:nvSpPr>
        <p:spPr>
          <a:xfrm>
            <a:off x="5656798" y="1234322"/>
            <a:ext cx="22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Other External </a:t>
            </a:r>
          </a:p>
          <a:p>
            <a:pPr algn="ctr"/>
            <a:r>
              <a:rPr lang="en-US" b="1" dirty="0"/>
              <a:t>Memory Mechanisms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0B2E84-FA89-A22C-0730-A4CBA5425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1190" y="1821834"/>
            <a:ext cx="3401432" cy="23810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13C40E-30A7-E5A8-3356-D55C520A8098}"/>
              </a:ext>
            </a:extLst>
          </p:cNvPr>
          <p:cNvSpPr txBox="1"/>
          <p:nvPr/>
        </p:nvSpPr>
        <p:spPr>
          <a:xfrm>
            <a:off x="8982061" y="1372821"/>
            <a:ext cx="2562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Convolutions + Attention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9A885-6626-35C7-B321-D3AEE752F069}"/>
              </a:ext>
            </a:extLst>
          </p:cNvPr>
          <p:cNvSpPr txBox="1"/>
          <p:nvPr/>
        </p:nvSpPr>
        <p:spPr>
          <a:xfrm>
            <a:off x="9078978" y="4282517"/>
            <a:ext cx="2368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 Simple Neural Attentive </a:t>
            </a:r>
          </a:p>
          <a:p>
            <a:pPr algn="ctr"/>
            <a:r>
              <a:rPr lang="en-US" sz="1600" dirty="0"/>
              <a:t>Meta-Learner, 2018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D47B3B-0BEC-8F5F-5A04-6404D42E9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985" y="4946973"/>
            <a:ext cx="5283315" cy="13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6774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Metric-Based Meta-Learning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A5A003-0254-5CF3-6841-671C6D91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55" y="1468264"/>
            <a:ext cx="7509341" cy="4385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9825CF-7BAD-64C2-8CB1-2073357FBC56}"/>
              </a:ext>
            </a:extLst>
          </p:cNvPr>
          <p:cNvSpPr txBox="1"/>
          <p:nvPr/>
        </p:nvSpPr>
        <p:spPr>
          <a:xfrm>
            <a:off x="0" y="6583285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3"/>
              </a:rPr>
              <a:t>https://youtu.be/Q68Eh-wm1Ts?t=1441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B489B-0052-A6CD-8330-B3DA3C7C3FF0}"/>
              </a:ext>
            </a:extLst>
          </p:cNvPr>
          <p:cNvSpPr txBox="1"/>
          <p:nvPr/>
        </p:nvSpPr>
        <p:spPr>
          <a:xfrm>
            <a:off x="448263" y="1145099"/>
            <a:ext cx="2151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to Compare</a:t>
            </a:r>
          </a:p>
          <a:p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B5473-FFC4-70EE-9666-3DE44CD5869C}"/>
              </a:ext>
            </a:extLst>
          </p:cNvPr>
          <p:cNvSpPr txBox="1"/>
          <p:nvPr/>
        </p:nvSpPr>
        <p:spPr>
          <a:xfrm>
            <a:off x="2797678" y="5895158"/>
            <a:ext cx="8091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1" dirty="0">
                <a:effectLst/>
              </a:rPr>
              <a:t>learns similarity or dissimilarity measures using distance measures </a:t>
            </a:r>
          </a:p>
          <a:p>
            <a:r>
              <a:rPr lang="en-SG" b="0" i="1" dirty="0">
                <a:effectLst/>
              </a:rPr>
              <a:t>to tackle tasks such as classification</a:t>
            </a:r>
            <a:r>
              <a:rPr lang="en-SG" i="1" dirty="0"/>
              <a:t> </a:t>
            </a:r>
            <a:r>
              <a:rPr lang="en-SG" b="0" i="1" dirty="0">
                <a:effectLst/>
              </a:rPr>
              <a:t>or few-shot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26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6774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Metric-Based Meta-Learning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825CF-7BAD-64C2-8CB1-2073357FBC56}"/>
              </a:ext>
            </a:extLst>
          </p:cNvPr>
          <p:cNvSpPr txBox="1"/>
          <p:nvPr/>
        </p:nvSpPr>
        <p:spPr>
          <a:xfrm>
            <a:off x="0" y="6583285"/>
            <a:ext cx="3611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https://www.youtube.com/watch?v=yyKaACh_j3M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B489B-0052-A6CD-8330-B3DA3C7C3FF0}"/>
              </a:ext>
            </a:extLst>
          </p:cNvPr>
          <p:cNvSpPr txBox="1"/>
          <p:nvPr/>
        </p:nvSpPr>
        <p:spPr>
          <a:xfrm>
            <a:off x="448263" y="1145099"/>
            <a:ext cx="18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Siamese Network</a:t>
            </a:r>
          </a:p>
        </p:txBody>
      </p:sp>
      <p:sp>
        <p:nvSpPr>
          <p:cNvPr id="5" name="矩形: 圓角 11">
            <a:extLst>
              <a:ext uri="{FF2B5EF4-FFF2-40B4-BE49-F238E27FC236}">
                <a16:creationId xmlns:a16="http://schemas.microsoft.com/office/drawing/2014/main" id="{4CF5AB4C-E5F9-89AF-0D9F-C9760376BDEF}"/>
              </a:ext>
            </a:extLst>
          </p:cNvPr>
          <p:cNvSpPr/>
          <p:nvPr/>
        </p:nvSpPr>
        <p:spPr>
          <a:xfrm>
            <a:off x="4121096" y="1719447"/>
            <a:ext cx="3949808" cy="4478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矩形: 圓角 14">
            <a:extLst>
              <a:ext uri="{FF2B5EF4-FFF2-40B4-BE49-F238E27FC236}">
                <a16:creationId xmlns:a16="http://schemas.microsoft.com/office/drawing/2014/main" id="{DC9D5393-F81E-E17F-05A4-9A9E59D9ECC5}"/>
              </a:ext>
            </a:extLst>
          </p:cNvPr>
          <p:cNvSpPr/>
          <p:nvPr/>
        </p:nvSpPr>
        <p:spPr>
          <a:xfrm>
            <a:off x="4381773" y="2091917"/>
            <a:ext cx="1587062" cy="1271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7" name="矩形: 圓角 15">
            <a:extLst>
              <a:ext uri="{FF2B5EF4-FFF2-40B4-BE49-F238E27FC236}">
                <a16:creationId xmlns:a16="http://schemas.microsoft.com/office/drawing/2014/main" id="{EE7AABF5-F189-E914-517B-3986B399C379}"/>
              </a:ext>
            </a:extLst>
          </p:cNvPr>
          <p:cNvSpPr/>
          <p:nvPr/>
        </p:nvSpPr>
        <p:spPr>
          <a:xfrm rot="5400000">
            <a:off x="6544593" y="3675196"/>
            <a:ext cx="1845871" cy="50635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Similarity </a:t>
            </a:r>
            <a:endParaRPr lang="zh-TW" altLang="en-US" sz="2400" dirty="0"/>
          </a:p>
        </p:txBody>
      </p:sp>
      <p:sp>
        <p:nvSpPr>
          <p:cNvPr id="9" name="矩形: 圓角 16">
            <a:extLst>
              <a:ext uri="{FF2B5EF4-FFF2-40B4-BE49-F238E27FC236}">
                <a16:creationId xmlns:a16="http://schemas.microsoft.com/office/drawing/2014/main" id="{306867B3-4314-7161-08C8-5EDCE035CD40}"/>
              </a:ext>
            </a:extLst>
          </p:cNvPr>
          <p:cNvSpPr/>
          <p:nvPr/>
        </p:nvSpPr>
        <p:spPr>
          <a:xfrm>
            <a:off x="4381773" y="4382477"/>
            <a:ext cx="1587062" cy="1275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0" name="文字方塊 17">
            <a:extLst>
              <a:ext uri="{FF2B5EF4-FFF2-40B4-BE49-F238E27FC236}">
                <a16:creationId xmlns:a16="http://schemas.microsoft.com/office/drawing/2014/main" id="{9F41EC33-F7BB-94EC-880C-D3A305E59B08}"/>
              </a:ext>
            </a:extLst>
          </p:cNvPr>
          <p:cNvSpPr txBox="1"/>
          <p:nvPr/>
        </p:nvSpPr>
        <p:spPr>
          <a:xfrm>
            <a:off x="5205759" y="3611105"/>
            <a:ext cx="1019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share</a:t>
            </a:r>
            <a:endParaRPr lang="zh-TW" altLang="en-US" sz="2800" dirty="0"/>
          </a:p>
        </p:txBody>
      </p:sp>
      <p:cxnSp>
        <p:nvCxnSpPr>
          <p:cNvPr id="11" name="直線單箭頭接點 19">
            <a:extLst>
              <a:ext uri="{FF2B5EF4-FFF2-40B4-BE49-F238E27FC236}">
                <a16:creationId xmlns:a16="http://schemas.microsoft.com/office/drawing/2014/main" id="{9A6C5F4D-AF69-5E9C-92AD-C7B5DDB48776}"/>
              </a:ext>
            </a:extLst>
          </p:cNvPr>
          <p:cNvCxnSpPr>
            <a:cxnSpLocks/>
          </p:cNvCxnSpPr>
          <p:nvPr/>
        </p:nvCxnSpPr>
        <p:spPr>
          <a:xfrm>
            <a:off x="5175303" y="3325969"/>
            <a:ext cx="0" cy="1056508"/>
          </a:xfrm>
          <a:prstGeom prst="straightConnector1">
            <a:avLst/>
          </a:prstGeom>
          <a:ln w="57150"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22">
            <a:extLst>
              <a:ext uri="{FF2B5EF4-FFF2-40B4-BE49-F238E27FC236}">
                <a16:creationId xmlns:a16="http://schemas.microsoft.com/office/drawing/2014/main" id="{8A7DB341-8AF9-BFA3-2935-D95C2221D309}"/>
              </a:ext>
            </a:extLst>
          </p:cNvPr>
          <p:cNvSpPr/>
          <p:nvPr/>
        </p:nvSpPr>
        <p:spPr>
          <a:xfrm rot="5400000">
            <a:off x="5749466" y="2490415"/>
            <a:ext cx="1689778" cy="42551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embedding</a:t>
            </a:r>
            <a:endParaRPr lang="zh-TW" altLang="en-US" sz="2400" dirty="0"/>
          </a:p>
        </p:txBody>
      </p:sp>
      <p:sp>
        <p:nvSpPr>
          <p:cNvPr id="13" name="矩形: 圓角 23">
            <a:extLst>
              <a:ext uri="{FF2B5EF4-FFF2-40B4-BE49-F238E27FC236}">
                <a16:creationId xmlns:a16="http://schemas.microsoft.com/office/drawing/2014/main" id="{7A5CBCFD-D103-0D4F-9DDB-36F140E6A4FD}"/>
              </a:ext>
            </a:extLst>
          </p:cNvPr>
          <p:cNvSpPr/>
          <p:nvPr/>
        </p:nvSpPr>
        <p:spPr>
          <a:xfrm rot="5400000">
            <a:off x="5746704" y="4923560"/>
            <a:ext cx="1689778" cy="42551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embedding</a:t>
            </a:r>
            <a:endParaRPr lang="zh-TW" altLang="en-US" sz="2400" dirty="0"/>
          </a:p>
        </p:txBody>
      </p:sp>
      <p:sp>
        <p:nvSpPr>
          <p:cNvPr id="14" name="文字方塊 24">
            <a:extLst>
              <a:ext uri="{FF2B5EF4-FFF2-40B4-BE49-F238E27FC236}">
                <a16:creationId xmlns:a16="http://schemas.microsoft.com/office/drawing/2014/main" id="{87B45FBB-D976-BCCF-34AF-7842F5AEBD0E}"/>
              </a:ext>
            </a:extLst>
          </p:cNvPr>
          <p:cNvSpPr txBox="1"/>
          <p:nvPr/>
        </p:nvSpPr>
        <p:spPr>
          <a:xfrm>
            <a:off x="2702180" y="3224588"/>
            <a:ext cx="79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15" name="文字方塊 25">
            <a:extLst>
              <a:ext uri="{FF2B5EF4-FFF2-40B4-BE49-F238E27FC236}">
                <a16:creationId xmlns:a16="http://schemas.microsoft.com/office/drawing/2014/main" id="{377305F8-0649-EF7E-70EB-B324F747513A}"/>
              </a:ext>
            </a:extLst>
          </p:cNvPr>
          <p:cNvSpPr txBox="1"/>
          <p:nvPr/>
        </p:nvSpPr>
        <p:spPr>
          <a:xfrm>
            <a:off x="2739417" y="5563253"/>
            <a:ext cx="79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</a:t>
            </a:r>
            <a:endParaRPr lang="zh-TW" altLang="en-US" sz="2400" dirty="0"/>
          </a:p>
        </p:txBody>
      </p:sp>
      <p:cxnSp>
        <p:nvCxnSpPr>
          <p:cNvPr id="16" name="直線單箭頭接點 26">
            <a:extLst>
              <a:ext uri="{FF2B5EF4-FFF2-40B4-BE49-F238E27FC236}">
                <a16:creationId xmlns:a16="http://schemas.microsoft.com/office/drawing/2014/main" id="{38610822-18D5-1191-CAA1-91F669EFC050}"/>
              </a:ext>
            </a:extLst>
          </p:cNvPr>
          <p:cNvCxnSpPr>
            <a:cxnSpLocks/>
          </p:cNvCxnSpPr>
          <p:nvPr/>
        </p:nvCxnSpPr>
        <p:spPr>
          <a:xfrm>
            <a:off x="3668439" y="2757557"/>
            <a:ext cx="7133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29">
            <a:extLst>
              <a:ext uri="{FF2B5EF4-FFF2-40B4-BE49-F238E27FC236}">
                <a16:creationId xmlns:a16="http://schemas.microsoft.com/office/drawing/2014/main" id="{6C34EF76-46FE-AE71-FDA4-122277E55478}"/>
              </a:ext>
            </a:extLst>
          </p:cNvPr>
          <p:cNvCxnSpPr>
            <a:cxnSpLocks/>
          </p:cNvCxnSpPr>
          <p:nvPr/>
        </p:nvCxnSpPr>
        <p:spPr>
          <a:xfrm>
            <a:off x="3668439" y="5096015"/>
            <a:ext cx="7133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30">
            <a:extLst>
              <a:ext uri="{FF2B5EF4-FFF2-40B4-BE49-F238E27FC236}">
                <a16:creationId xmlns:a16="http://schemas.microsoft.com/office/drawing/2014/main" id="{E1BE1FF7-0737-6445-58B3-6B36D557A7D3}"/>
              </a:ext>
            </a:extLst>
          </p:cNvPr>
          <p:cNvCxnSpPr>
            <a:cxnSpLocks/>
          </p:cNvCxnSpPr>
          <p:nvPr/>
        </p:nvCxnSpPr>
        <p:spPr>
          <a:xfrm>
            <a:off x="6804350" y="2668031"/>
            <a:ext cx="410000" cy="943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32">
            <a:extLst>
              <a:ext uri="{FF2B5EF4-FFF2-40B4-BE49-F238E27FC236}">
                <a16:creationId xmlns:a16="http://schemas.microsoft.com/office/drawing/2014/main" id="{CF8ED4C5-06C1-0EF5-46F9-0BCA66CFA237}"/>
              </a:ext>
            </a:extLst>
          </p:cNvPr>
          <p:cNvCxnSpPr>
            <a:cxnSpLocks/>
          </p:cNvCxnSpPr>
          <p:nvPr/>
        </p:nvCxnSpPr>
        <p:spPr>
          <a:xfrm flipV="1">
            <a:off x="6822627" y="4134325"/>
            <a:ext cx="391723" cy="1036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34">
            <a:extLst>
              <a:ext uri="{FF2B5EF4-FFF2-40B4-BE49-F238E27FC236}">
                <a16:creationId xmlns:a16="http://schemas.microsoft.com/office/drawing/2014/main" id="{C0EB07BD-0137-5860-8AF9-C3A83FC28AB2}"/>
              </a:ext>
            </a:extLst>
          </p:cNvPr>
          <p:cNvCxnSpPr>
            <a:cxnSpLocks/>
          </p:cNvCxnSpPr>
          <p:nvPr/>
        </p:nvCxnSpPr>
        <p:spPr>
          <a:xfrm>
            <a:off x="5968835" y="2764756"/>
            <a:ext cx="47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36">
            <a:extLst>
              <a:ext uri="{FF2B5EF4-FFF2-40B4-BE49-F238E27FC236}">
                <a16:creationId xmlns:a16="http://schemas.microsoft.com/office/drawing/2014/main" id="{69EB35BC-E583-FEC4-8487-FC2B3499B97F}"/>
              </a:ext>
            </a:extLst>
          </p:cNvPr>
          <p:cNvCxnSpPr>
            <a:cxnSpLocks/>
          </p:cNvCxnSpPr>
          <p:nvPr/>
        </p:nvCxnSpPr>
        <p:spPr>
          <a:xfrm>
            <a:off x="5968835" y="5126875"/>
            <a:ext cx="4759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37">
            <a:extLst>
              <a:ext uri="{FF2B5EF4-FFF2-40B4-BE49-F238E27FC236}">
                <a16:creationId xmlns:a16="http://schemas.microsoft.com/office/drawing/2014/main" id="{1AA5901C-1824-21FA-B9A9-8F3CE787F936}"/>
              </a:ext>
            </a:extLst>
          </p:cNvPr>
          <p:cNvCxnSpPr>
            <a:cxnSpLocks/>
          </p:cNvCxnSpPr>
          <p:nvPr/>
        </p:nvCxnSpPr>
        <p:spPr>
          <a:xfrm>
            <a:off x="7714237" y="3861124"/>
            <a:ext cx="7133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38">
            <a:extLst>
              <a:ext uri="{FF2B5EF4-FFF2-40B4-BE49-F238E27FC236}">
                <a16:creationId xmlns:a16="http://schemas.microsoft.com/office/drawing/2014/main" id="{A32C0BFC-A9CB-7258-9988-C8634E5645D1}"/>
              </a:ext>
            </a:extLst>
          </p:cNvPr>
          <p:cNvSpPr txBox="1"/>
          <p:nvPr/>
        </p:nvSpPr>
        <p:spPr>
          <a:xfrm>
            <a:off x="8462627" y="3611105"/>
            <a:ext cx="214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score</a:t>
            </a:r>
            <a:endParaRPr lang="zh-TW" altLang="en-US" sz="2400" dirty="0"/>
          </a:p>
        </p:txBody>
      </p:sp>
      <p:sp>
        <p:nvSpPr>
          <p:cNvPr id="24" name="文字方塊 39">
            <a:extLst>
              <a:ext uri="{FF2B5EF4-FFF2-40B4-BE49-F238E27FC236}">
                <a16:creationId xmlns:a16="http://schemas.microsoft.com/office/drawing/2014/main" id="{3CBD7358-C03C-4E89-61C8-B633E86492B8}"/>
              </a:ext>
            </a:extLst>
          </p:cNvPr>
          <p:cNvSpPr txBox="1"/>
          <p:nvPr/>
        </p:nvSpPr>
        <p:spPr>
          <a:xfrm>
            <a:off x="8203438" y="4477465"/>
            <a:ext cx="252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Large score </a:t>
            </a:r>
            <a:endParaRPr lang="zh-TW" altLang="en-US" sz="2400" dirty="0"/>
          </a:p>
        </p:txBody>
      </p:sp>
      <p:sp>
        <p:nvSpPr>
          <p:cNvPr id="25" name="文字方塊 40">
            <a:extLst>
              <a:ext uri="{FF2B5EF4-FFF2-40B4-BE49-F238E27FC236}">
                <a16:creationId xmlns:a16="http://schemas.microsoft.com/office/drawing/2014/main" id="{85271056-6A52-E1BC-7160-6E408A9EF116}"/>
              </a:ext>
            </a:extLst>
          </p:cNvPr>
          <p:cNvSpPr txBox="1"/>
          <p:nvPr/>
        </p:nvSpPr>
        <p:spPr>
          <a:xfrm>
            <a:off x="8203438" y="5196577"/>
            <a:ext cx="252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Small score </a:t>
            </a:r>
            <a:endParaRPr lang="zh-TW" altLang="en-US" sz="2400" dirty="0"/>
          </a:p>
        </p:txBody>
      </p:sp>
      <p:sp>
        <p:nvSpPr>
          <p:cNvPr id="26" name="文字方塊 41">
            <a:extLst>
              <a:ext uri="{FF2B5EF4-FFF2-40B4-BE49-F238E27FC236}">
                <a16:creationId xmlns:a16="http://schemas.microsoft.com/office/drawing/2014/main" id="{E34DA29D-5B1D-7ADA-6FD3-27C3BD700981}"/>
              </a:ext>
            </a:extLst>
          </p:cNvPr>
          <p:cNvSpPr txBox="1"/>
          <p:nvPr/>
        </p:nvSpPr>
        <p:spPr>
          <a:xfrm>
            <a:off x="10159268" y="4476825"/>
            <a:ext cx="91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Yes</a:t>
            </a:r>
            <a:endParaRPr lang="zh-TW" altLang="en-US" sz="2400" i="1" dirty="0"/>
          </a:p>
        </p:txBody>
      </p:sp>
      <p:sp>
        <p:nvSpPr>
          <p:cNvPr id="27" name="文字方塊 42">
            <a:extLst>
              <a:ext uri="{FF2B5EF4-FFF2-40B4-BE49-F238E27FC236}">
                <a16:creationId xmlns:a16="http://schemas.microsoft.com/office/drawing/2014/main" id="{5E942ADC-70EC-1079-EFFB-88559C475F0F}"/>
              </a:ext>
            </a:extLst>
          </p:cNvPr>
          <p:cNvSpPr txBox="1"/>
          <p:nvPr/>
        </p:nvSpPr>
        <p:spPr>
          <a:xfrm>
            <a:off x="10159268" y="5224593"/>
            <a:ext cx="91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No</a:t>
            </a:r>
            <a:endParaRPr lang="zh-TW" altLang="en-US" sz="2400" i="1" dirty="0"/>
          </a:p>
        </p:txBody>
      </p:sp>
      <p:sp>
        <p:nvSpPr>
          <p:cNvPr id="28" name="箭號: 向右 43">
            <a:extLst>
              <a:ext uri="{FF2B5EF4-FFF2-40B4-BE49-F238E27FC236}">
                <a16:creationId xmlns:a16="http://schemas.microsoft.com/office/drawing/2014/main" id="{34A72B48-7668-76A3-5C69-695C7A492077}"/>
              </a:ext>
            </a:extLst>
          </p:cNvPr>
          <p:cNvSpPr/>
          <p:nvPr/>
        </p:nvSpPr>
        <p:spPr>
          <a:xfrm>
            <a:off x="9845675" y="4558342"/>
            <a:ext cx="469593" cy="3486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44">
            <a:extLst>
              <a:ext uri="{FF2B5EF4-FFF2-40B4-BE49-F238E27FC236}">
                <a16:creationId xmlns:a16="http://schemas.microsoft.com/office/drawing/2014/main" id="{7E90B024-3E0D-7EE0-7B91-7E4638B10DF6}"/>
              </a:ext>
            </a:extLst>
          </p:cNvPr>
          <p:cNvSpPr/>
          <p:nvPr/>
        </p:nvSpPr>
        <p:spPr>
          <a:xfrm>
            <a:off x="9845674" y="5261107"/>
            <a:ext cx="469593" cy="34861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下 45">
            <a:extLst>
              <a:ext uri="{FF2B5EF4-FFF2-40B4-BE49-F238E27FC236}">
                <a16:creationId xmlns:a16="http://schemas.microsoft.com/office/drawing/2014/main" id="{3B2E6694-2E74-2A08-E4CA-0A23E666C2C1}"/>
              </a:ext>
            </a:extLst>
          </p:cNvPr>
          <p:cNvSpPr/>
          <p:nvPr/>
        </p:nvSpPr>
        <p:spPr>
          <a:xfrm flipV="1">
            <a:off x="8474855" y="2809347"/>
            <a:ext cx="726834" cy="81833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46">
            <a:extLst>
              <a:ext uri="{FF2B5EF4-FFF2-40B4-BE49-F238E27FC236}">
                <a16:creationId xmlns:a16="http://schemas.microsoft.com/office/drawing/2014/main" id="{B44F54A2-4328-81E0-A965-F06ED6996B2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24" y="4326490"/>
            <a:ext cx="1260000" cy="1224000"/>
          </a:xfrm>
          <a:prstGeom prst="rect">
            <a:avLst/>
          </a:prstGeom>
        </p:spPr>
      </p:pic>
      <p:pic>
        <p:nvPicPr>
          <p:cNvPr id="32" name="圖片 47">
            <a:extLst>
              <a:ext uri="{FF2B5EF4-FFF2-40B4-BE49-F238E27FC236}">
                <a16:creationId xmlns:a16="http://schemas.microsoft.com/office/drawing/2014/main" id="{0650600D-EC09-0EF8-4F5B-2B19516295B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87981" y="2090787"/>
            <a:ext cx="1260000" cy="1224000"/>
          </a:xfrm>
          <a:prstGeom prst="rect">
            <a:avLst/>
          </a:prstGeom>
        </p:spPr>
      </p:pic>
      <p:sp>
        <p:nvSpPr>
          <p:cNvPr id="33" name="文字方塊 48">
            <a:extLst>
              <a:ext uri="{FF2B5EF4-FFF2-40B4-BE49-F238E27FC236}">
                <a16:creationId xmlns:a16="http://schemas.microsoft.com/office/drawing/2014/main" id="{8E76A4E4-9582-943A-F81B-BB707ABA9CDF}"/>
              </a:ext>
            </a:extLst>
          </p:cNvPr>
          <p:cNvSpPr txBox="1"/>
          <p:nvPr/>
        </p:nvSpPr>
        <p:spPr>
          <a:xfrm>
            <a:off x="2581487" y="3686253"/>
            <a:ext cx="1071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dirty="0">
                <a:solidFill>
                  <a:srgbClr val="FF0000"/>
                </a:solidFill>
              </a:rPr>
              <a:t>Same</a:t>
            </a:r>
            <a:endParaRPr lang="zh-TW" alt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30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6774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Metric-Based Meta-Learning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825CF-7BAD-64C2-8CB1-2073357FBC56}"/>
              </a:ext>
            </a:extLst>
          </p:cNvPr>
          <p:cNvSpPr txBox="1"/>
          <p:nvPr/>
        </p:nvSpPr>
        <p:spPr>
          <a:xfrm>
            <a:off x="0" y="6583285"/>
            <a:ext cx="3592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https://www.youtube.com/watch?v=semSxPP2Yzg</a:t>
            </a:r>
            <a:r>
              <a:rPr lang="en-US" sz="1000" dirty="0"/>
              <a:t> </a:t>
            </a:r>
          </a:p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B489B-0052-A6CD-8330-B3DA3C7C3FF0}"/>
              </a:ext>
            </a:extLst>
          </p:cNvPr>
          <p:cNvSpPr txBox="1"/>
          <p:nvPr/>
        </p:nvSpPr>
        <p:spPr>
          <a:xfrm>
            <a:off x="448263" y="1145099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Prototypical Network</a:t>
            </a:r>
          </a:p>
        </p:txBody>
      </p:sp>
      <p:grpSp>
        <p:nvGrpSpPr>
          <p:cNvPr id="34" name="群組 74">
            <a:extLst>
              <a:ext uri="{FF2B5EF4-FFF2-40B4-BE49-F238E27FC236}">
                <a16:creationId xmlns:a16="http://schemas.microsoft.com/office/drawing/2014/main" id="{141387A3-13AA-ADFE-586B-8A41E36A36B3}"/>
              </a:ext>
            </a:extLst>
          </p:cNvPr>
          <p:cNvGrpSpPr/>
          <p:nvPr/>
        </p:nvGrpSpPr>
        <p:grpSpPr>
          <a:xfrm>
            <a:off x="2555709" y="2263960"/>
            <a:ext cx="5010150" cy="514715"/>
            <a:chOff x="1458954" y="4605108"/>
            <a:chExt cx="5010150" cy="514715"/>
          </a:xfrm>
        </p:grpSpPr>
        <p:cxnSp>
          <p:nvCxnSpPr>
            <p:cNvPr id="35" name="直線單箭頭接點 75">
              <a:extLst>
                <a:ext uri="{FF2B5EF4-FFF2-40B4-BE49-F238E27FC236}">
                  <a16:creationId xmlns:a16="http://schemas.microsoft.com/office/drawing/2014/main" id="{5A4D4B68-C148-ABF9-2B9E-1037D5EEC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8954" y="4605109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76">
              <a:extLst>
                <a:ext uri="{FF2B5EF4-FFF2-40B4-BE49-F238E27FC236}">
                  <a16:creationId xmlns:a16="http://schemas.microsoft.com/office/drawing/2014/main" id="{DD05ED57-7177-9917-FC2B-4C0BD1568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20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77">
              <a:extLst>
                <a:ext uri="{FF2B5EF4-FFF2-40B4-BE49-F238E27FC236}">
                  <a16:creationId xmlns:a16="http://schemas.microsoft.com/office/drawing/2014/main" id="{EC4B951B-906D-26AC-C798-0459D95B9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688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78">
              <a:extLst>
                <a:ext uri="{FF2B5EF4-FFF2-40B4-BE49-F238E27FC236}">
                  <a16:creationId xmlns:a16="http://schemas.microsoft.com/office/drawing/2014/main" id="{01E03347-7550-A775-924C-E5270DD40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9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79">
              <a:extLst>
                <a:ext uri="{FF2B5EF4-FFF2-40B4-BE49-F238E27FC236}">
                  <a16:creationId xmlns:a16="http://schemas.microsoft.com/office/drawing/2014/main" id="{D4F7BC10-00DC-B78C-CFAF-ECF692807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10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直線單箭頭接點 61">
            <a:extLst>
              <a:ext uri="{FF2B5EF4-FFF2-40B4-BE49-F238E27FC236}">
                <a16:creationId xmlns:a16="http://schemas.microsoft.com/office/drawing/2014/main" id="{D3D2B377-CDB2-32FB-C3CB-1E31D340CF99}"/>
              </a:ext>
            </a:extLst>
          </p:cNvPr>
          <p:cNvCxnSpPr>
            <a:cxnSpLocks/>
          </p:cNvCxnSpPr>
          <p:nvPr/>
        </p:nvCxnSpPr>
        <p:spPr>
          <a:xfrm flipH="1">
            <a:off x="2785300" y="2794708"/>
            <a:ext cx="55131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3">
            <a:extLst>
              <a:ext uri="{FF2B5EF4-FFF2-40B4-BE49-F238E27FC236}">
                <a16:creationId xmlns:a16="http://schemas.microsoft.com/office/drawing/2014/main" id="{5AD779B4-27DF-CDC4-0774-0EC00AFA3FB5}"/>
              </a:ext>
            </a:extLst>
          </p:cNvPr>
          <p:cNvCxnSpPr>
            <a:cxnSpLocks/>
          </p:cNvCxnSpPr>
          <p:nvPr/>
        </p:nvCxnSpPr>
        <p:spPr>
          <a:xfrm flipH="1">
            <a:off x="3962058" y="2794708"/>
            <a:ext cx="4359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65">
            <a:extLst>
              <a:ext uri="{FF2B5EF4-FFF2-40B4-BE49-F238E27FC236}">
                <a16:creationId xmlns:a16="http://schemas.microsoft.com/office/drawing/2014/main" id="{87AF8947-A272-49D9-8335-5B0E544777DC}"/>
              </a:ext>
            </a:extLst>
          </p:cNvPr>
          <p:cNvCxnSpPr>
            <a:cxnSpLocks/>
          </p:cNvCxnSpPr>
          <p:nvPr/>
        </p:nvCxnSpPr>
        <p:spPr>
          <a:xfrm flipH="1">
            <a:off x="5224301" y="2794708"/>
            <a:ext cx="3096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69">
            <a:extLst>
              <a:ext uri="{FF2B5EF4-FFF2-40B4-BE49-F238E27FC236}">
                <a16:creationId xmlns:a16="http://schemas.microsoft.com/office/drawing/2014/main" id="{991D3A05-4763-A0B4-7199-A57A5EA7F3A2}"/>
              </a:ext>
            </a:extLst>
          </p:cNvPr>
          <p:cNvCxnSpPr>
            <a:cxnSpLocks/>
          </p:cNvCxnSpPr>
          <p:nvPr/>
        </p:nvCxnSpPr>
        <p:spPr>
          <a:xfrm flipH="1">
            <a:off x="6485341" y="2794708"/>
            <a:ext cx="18359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1">
            <a:extLst>
              <a:ext uri="{FF2B5EF4-FFF2-40B4-BE49-F238E27FC236}">
                <a16:creationId xmlns:a16="http://schemas.microsoft.com/office/drawing/2014/main" id="{03184913-09E4-2351-8911-6D630BBCCCCB}"/>
              </a:ext>
            </a:extLst>
          </p:cNvPr>
          <p:cNvCxnSpPr>
            <a:cxnSpLocks/>
          </p:cNvCxnSpPr>
          <p:nvPr/>
        </p:nvCxnSpPr>
        <p:spPr>
          <a:xfrm flipH="1">
            <a:off x="7748503" y="2794708"/>
            <a:ext cx="527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8">
            <a:extLst>
              <a:ext uri="{FF2B5EF4-FFF2-40B4-BE49-F238E27FC236}">
                <a16:creationId xmlns:a16="http://schemas.microsoft.com/office/drawing/2014/main" id="{8FC60F7E-5C5E-6797-5C84-C551195BFBE8}"/>
              </a:ext>
            </a:extLst>
          </p:cNvPr>
          <p:cNvGrpSpPr/>
          <p:nvPr/>
        </p:nvGrpSpPr>
        <p:grpSpPr>
          <a:xfrm>
            <a:off x="2345308" y="2594297"/>
            <a:ext cx="411656" cy="740915"/>
            <a:chOff x="491341" y="3200333"/>
            <a:chExt cx="411656" cy="740915"/>
          </a:xfrm>
        </p:grpSpPr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FE8A8D3-0E84-2111-6E79-75322715E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: 圓角 40">
              <a:extLst>
                <a:ext uri="{FF2B5EF4-FFF2-40B4-BE49-F238E27FC236}">
                  <a16:creationId xmlns:a16="http://schemas.microsoft.com/office/drawing/2014/main" id="{CA15B7D0-50D1-E19A-7A97-3D1D0DD91D1A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9">
            <a:extLst>
              <a:ext uri="{FF2B5EF4-FFF2-40B4-BE49-F238E27FC236}">
                <a16:creationId xmlns:a16="http://schemas.microsoft.com/office/drawing/2014/main" id="{B3CFF433-015E-A2A5-3722-DCE8F6177B1B}"/>
              </a:ext>
            </a:extLst>
          </p:cNvPr>
          <p:cNvGrpSpPr/>
          <p:nvPr/>
        </p:nvGrpSpPr>
        <p:grpSpPr>
          <a:xfrm>
            <a:off x="3573261" y="2594297"/>
            <a:ext cx="411656" cy="740915"/>
            <a:chOff x="491341" y="3200333"/>
            <a:chExt cx="411656" cy="740915"/>
          </a:xfrm>
        </p:grpSpPr>
        <p:cxnSp>
          <p:nvCxnSpPr>
            <p:cNvPr id="49" name="直線單箭頭接點 50">
              <a:extLst>
                <a:ext uri="{FF2B5EF4-FFF2-40B4-BE49-F238E27FC236}">
                  <a16:creationId xmlns:a16="http://schemas.microsoft.com/office/drawing/2014/main" id="{CFC380A6-6129-91E9-35B7-EADFD5187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: 圓角 51">
              <a:extLst>
                <a:ext uri="{FF2B5EF4-FFF2-40B4-BE49-F238E27FC236}">
                  <a16:creationId xmlns:a16="http://schemas.microsoft.com/office/drawing/2014/main" id="{5C620C07-BC0A-FC4D-5729-862BF6B21F71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2">
            <a:extLst>
              <a:ext uri="{FF2B5EF4-FFF2-40B4-BE49-F238E27FC236}">
                <a16:creationId xmlns:a16="http://schemas.microsoft.com/office/drawing/2014/main" id="{984EA8F8-F4F0-B7ED-FA45-C520E0E42363}"/>
              </a:ext>
            </a:extLst>
          </p:cNvPr>
          <p:cNvGrpSpPr/>
          <p:nvPr/>
        </p:nvGrpSpPr>
        <p:grpSpPr>
          <a:xfrm>
            <a:off x="4835504" y="2594297"/>
            <a:ext cx="411656" cy="740915"/>
            <a:chOff x="491341" y="3200333"/>
            <a:chExt cx="411656" cy="740915"/>
          </a:xfrm>
        </p:grpSpPr>
        <p:cxnSp>
          <p:nvCxnSpPr>
            <p:cNvPr id="52" name="直線單箭頭接點 53">
              <a:extLst>
                <a:ext uri="{FF2B5EF4-FFF2-40B4-BE49-F238E27FC236}">
                  <a16:creationId xmlns:a16="http://schemas.microsoft.com/office/drawing/2014/main" id="{A6C0E1B1-5234-FA11-F3F1-DAE911FFB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: 圓角 54">
              <a:extLst>
                <a:ext uri="{FF2B5EF4-FFF2-40B4-BE49-F238E27FC236}">
                  <a16:creationId xmlns:a16="http://schemas.microsoft.com/office/drawing/2014/main" id="{5C043ABA-E17D-57E7-7281-52A744FB4789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4" name="群組 55">
            <a:extLst>
              <a:ext uri="{FF2B5EF4-FFF2-40B4-BE49-F238E27FC236}">
                <a16:creationId xmlns:a16="http://schemas.microsoft.com/office/drawing/2014/main" id="{E82E73CD-1ECA-D2D4-259E-3FC1B8B1A19C}"/>
              </a:ext>
            </a:extLst>
          </p:cNvPr>
          <p:cNvGrpSpPr/>
          <p:nvPr/>
        </p:nvGrpSpPr>
        <p:grpSpPr>
          <a:xfrm>
            <a:off x="6096545" y="2594297"/>
            <a:ext cx="411656" cy="740915"/>
            <a:chOff x="491341" y="3200333"/>
            <a:chExt cx="411656" cy="740915"/>
          </a:xfrm>
        </p:grpSpPr>
        <p:cxnSp>
          <p:nvCxnSpPr>
            <p:cNvPr id="55" name="直線單箭頭接點 56">
              <a:extLst>
                <a:ext uri="{FF2B5EF4-FFF2-40B4-BE49-F238E27FC236}">
                  <a16:creationId xmlns:a16="http://schemas.microsoft.com/office/drawing/2014/main" id="{09EF11C2-C406-060F-D49C-EE61CCBC19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: 圓角 57">
              <a:extLst>
                <a:ext uri="{FF2B5EF4-FFF2-40B4-BE49-F238E27FC236}">
                  <a16:creationId xmlns:a16="http://schemas.microsoft.com/office/drawing/2014/main" id="{BCB8C389-4007-6250-A419-C3A5A0B298B1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7" name="群組 58">
            <a:extLst>
              <a:ext uri="{FF2B5EF4-FFF2-40B4-BE49-F238E27FC236}">
                <a16:creationId xmlns:a16="http://schemas.microsoft.com/office/drawing/2014/main" id="{103BFF00-1CC5-AE2E-3C5B-BBB677F888D0}"/>
              </a:ext>
            </a:extLst>
          </p:cNvPr>
          <p:cNvGrpSpPr/>
          <p:nvPr/>
        </p:nvGrpSpPr>
        <p:grpSpPr>
          <a:xfrm>
            <a:off x="7354064" y="2594297"/>
            <a:ext cx="411656" cy="740915"/>
            <a:chOff x="491341" y="3200333"/>
            <a:chExt cx="411656" cy="740915"/>
          </a:xfrm>
        </p:grpSpPr>
        <p:cxnSp>
          <p:nvCxnSpPr>
            <p:cNvPr id="58" name="直線單箭頭接點 59">
              <a:extLst>
                <a:ext uri="{FF2B5EF4-FFF2-40B4-BE49-F238E27FC236}">
                  <a16:creationId xmlns:a16="http://schemas.microsoft.com/office/drawing/2014/main" id="{17D2D04E-237A-6E61-3179-94CEF63F2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: 圓角 60">
              <a:extLst>
                <a:ext uri="{FF2B5EF4-FFF2-40B4-BE49-F238E27FC236}">
                  <a16:creationId xmlns:a16="http://schemas.microsoft.com/office/drawing/2014/main" id="{AC48BA88-AA8D-8F5C-73A3-C6413B51627E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0" name="直線單箭頭接點 23">
            <a:extLst>
              <a:ext uri="{FF2B5EF4-FFF2-40B4-BE49-F238E27FC236}">
                <a16:creationId xmlns:a16="http://schemas.microsoft.com/office/drawing/2014/main" id="{9E085AE3-10EB-FEA3-00D2-8B28E2560CD5}"/>
              </a:ext>
            </a:extLst>
          </p:cNvPr>
          <p:cNvCxnSpPr>
            <a:cxnSpLocks/>
          </p:cNvCxnSpPr>
          <p:nvPr/>
        </p:nvCxnSpPr>
        <p:spPr>
          <a:xfrm flipV="1">
            <a:off x="2553334" y="3445677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24">
            <a:extLst>
              <a:ext uri="{FF2B5EF4-FFF2-40B4-BE49-F238E27FC236}">
                <a16:creationId xmlns:a16="http://schemas.microsoft.com/office/drawing/2014/main" id="{CB18C163-2479-1E1D-A51C-3B64EF7A0A66}"/>
              </a:ext>
            </a:extLst>
          </p:cNvPr>
          <p:cNvCxnSpPr>
            <a:cxnSpLocks/>
          </p:cNvCxnSpPr>
          <p:nvPr/>
        </p:nvCxnSpPr>
        <p:spPr>
          <a:xfrm flipV="1">
            <a:off x="3791584" y="3445676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25">
            <a:extLst>
              <a:ext uri="{FF2B5EF4-FFF2-40B4-BE49-F238E27FC236}">
                <a16:creationId xmlns:a16="http://schemas.microsoft.com/office/drawing/2014/main" id="{310A29DA-D822-EE73-97E9-84EA2D324B32}"/>
              </a:ext>
            </a:extLst>
          </p:cNvPr>
          <p:cNvCxnSpPr>
            <a:cxnSpLocks/>
          </p:cNvCxnSpPr>
          <p:nvPr/>
        </p:nvCxnSpPr>
        <p:spPr>
          <a:xfrm flipV="1">
            <a:off x="5041264" y="3445676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26">
            <a:extLst>
              <a:ext uri="{FF2B5EF4-FFF2-40B4-BE49-F238E27FC236}">
                <a16:creationId xmlns:a16="http://schemas.microsoft.com/office/drawing/2014/main" id="{67157C07-B862-C633-ADDF-3D2A347044BE}"/>
              </a:ext>
            </a:extLst>
          </p:cNvPr>
          <p:cNvCxnSpPr>
            <a:cxnSpLocks/>
          </p:cNvCxnSpPr>
          <p:nvPr/>
        </p:nvCxnSpPr>
        <p:spPr>
          <a:xfrm flipV="1">
            <a:off x="6302374" y="3445676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27">
            <a:extLst>
              <a:ext uri="{FF2B5EF4-FFF2-40B4-BE49-F238E27FC236}">
                <a16:creationId xmlns:a16="http://schemas.microsoft.com/office/drawing/2014/main" id="{00BD71CD-E1C5-BC2E-86FE-2C67AEABA01C}"/>
              </a:ext>
            </a:extLst>
          </p:cNvPr>
          <p:cNvCxnSpPr>
            <a:cxnSpLocks/>
          </p:cNvCxnSpPr>
          <p:nvPr/>
        </p:nvCxnSpPr>
        <p:spPr>
          <a:xfrm flipV="1">
            <a:off x="7563484" y="3445676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群組 16">
            <a:extLst>
              <a:ext uri="{FF2B5EF4-FFF2-40B4-BE49-F238E27FC236}">
                <a16:creationId xmlns:a16="http://schemas.microsoft.com/office/drawing/2014/main" id="{5AC8AD4F-0ED1-C019-AE76-C3A4F26F51D9}"/>
              </a:ext>
            </a:extLst>
          </p:cNvPr>
          <p:cNvGrpSpPr/>
          <p:nvPr/>
        </p:nvGrpSpPr>
        <p:grpSpPr>
          <a:xfrm>
            <a:off x="2565567" y="4308076"/>
            <a:ext cx="5010150" cy="514715"/>
            <a:chOff x="1458954" y="4605108"/>
            <a:chExt cx="5010150" cy="514715"/>
          </a:xfrm>
        </p:grpSpPr>
        <p:cxnSp>
          <p:nvCxnSpPr>
            <p:cNvPr id="66" name="直線單箭頭接點 11">
              <a:extLst>
                <a:ext uri="{FF2B5EF4-FFF2-40B4-BE49-F238E27FC236}">
                  <a16:creationId xmlns:a16="http://schemas.microsoft.com/office/drawing/2014/main" id="{EB9ECB9D-E312-D006-6AB2-BC7713888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8954" y="4605109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12">
              <a:extLst>
                <a:ext uri="{FF2B5EF4-FFF2-40B4-BE49-F238E27FC236}">
                  <a16:creationId xmlns:a16="http://schemas.microsoft.com/office/drawing/2014/main" id="{6CC94F4E-3909-9CC9-CF6B-05FBAD1E2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20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13">
              <a:extLst>
                <a:ext uri="{FF2B5EF4-FFF2-40B4-BE49-F238E27FC236}">
                  <a16:creationId xmlns:a16="http://schemas.microsoft.com/office/drawing/2014/main" id="{B22D348B-D037-2E4D-3834-568975DED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688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14">
              <a:extLst>
                <a:ext uri="{FF2B5EF4-FFF2-40B4-BE49-F238E27FC236}">
                  <a16:creationId xmlns:a16="http://schemas.microsoft.com/office/drawing/2014/main" id="{A9928444-35F2-0F6F-5151-946E37A17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9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15">
              <a:extLst>
                <a:ext uri="{FF2B5EF4-FFF2-40B4-BE49-F238E27FC236}">
                  <a16:creationId xmlns:a16="http://schemas.microsoft.com/office/drawing/2014/main" id="{9DDD4884-4A4F-C7AF-5FFF-05FC16CBB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10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圖片 6">
            <a:extLst>
              <a:ext uri="{FF2B5EF4-FFF2-40B4-BE49-F238E27FC236}">
                <a16:creationId xmlns:a16="http://schemas.microsoft.com/office/drawing/2014/main" id="{92B23ED2-8A17-7C7C-2615-CC9E6B32B5C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43614" y="4632901"/>
            <a:ext cx="1080000" cy="1080000"/>
          </a:xfrm>
          <a:prstGeom prst="rect">
            <a:avLst/>
          </a:prstGeom>
        </p:spPr>
      </p:pic>
      <p:pic>
        <p:nvPicPr>
          <p:cNvPr id="72" name="圖片 7">
            <a:extLst>
              <a:ext uri="{FF2B5EF4-FFF2-40B4-BE49-F238E27FC236}">
                <a16:creationId xmlns:a16="http://schemas.microsoft.com/office/drawing/2014/main" id="{84D0ECA9-735E-1E9B-0B0A-1FE41A6E6C2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91277" y="4632901"/>
            <a:ext cx="1080000" cy="1080000"/>
          </a:xfrm>
          <a:prstGeom prst="rect">
            <a:avLst/>
          </a:prstGeom>
        </p:spPr>
      </p:pic>
      <p:pic>
        <p:nvPicPr>
          <p:cNvPr id="73" name="圖片 8">
            <a:extLst>
              <a:ext uri="{FF2B5EF4-FFF2-40B4-BE49-F238E27FC236}">
                <a16:creationId xmlns:a16="http://schemas.microsoft.com/office/drawing/2014/main" id="{9B4C9B51-1027-A5B5-9EC1-DABF7F69B0BD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95951" y="4632901"/>
            <a:ext cx="1080000" cy="1080000"/>
          </a:xfrm>
          <a:prstGeom prst="rect">
            <a:avLst/>
          </a:prstGeom>
        </p:spPr>
      </p:pic>
      <p:pic>
        <p:nvPicPr>
          <p:cNvPr id="74" name="圖片 9">
            <a:extLst>
              <a:ext uri="{FF2B5EF4-FFF2-40B4-BE49-F238E27FC236}">
                <a16:creationId xmlns:a16="http://schemas.microsoft.com/office/drawing/2014/main" id="{3DEB5F9D-81F3-0C12-8CA1-6CE942C3F4A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48288" y="4632901"/>
            <a:ext cx="1080000" cy="1080000"/>
          </a:xfrm>
          <a:prstGeom prst="rect">
            <a:avLst/>
          </a:prstGeom>
        </p:spPr>
      </p:pic>
      <p:pic>
        <p:nvPicPr>
          <p:cNvPr id="75" name="圖片 10">
            <a:extLst>
              <a:ext uri="{FF2B5EF4-FFF2-40B4-BE49-F238E27FC236}">
                <a16:creationId xmlns:a16="http://schemas.microsoft.com/office/drawing/2014/main" id="{70FD508E-3EDA-785A-F404-18268EFDCDB6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000625" y="4632901"/>
            <a:ext cx="1080000" cy="1080000"/>
          </a:xfrm>
          <a:prstGeom prst="rect">
            <a:avLst/>
          </a:prstGeom>
        </p:spPr>
      </p:pic>
      <p:sp>
        <p:nvSpPr>
          <p:cNvPr id="76" name="矩形: 圓角 17">
            <a:extLst>
              <a:ext uri="{FF2B5EF4-FFF2-40B4-BE49-F238E27FC236}">
                <a16:creationId xmlns:a16="http://schemas.microsoft.com/office/drawing/2014/main" id="{56AF5340-1FCE-1007-A1D9-0C0081BC9CD7}"/>
              </a:ext>
            </a:extLst>
          </p:cNvPr>
          <p:cNvSpPr/>
          <p:nvPr/>
        </p:nvSpPr>
        <p:spPr>
          <a:xfrm>
            <a:off x="2120198" y="3742790"/>
            <a:ext cx="900001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77" name="矩形: 圓角 18">
            <a:extLst>
              <a:ext uri="{FF2B5EF4-FFF2-40B4-BE49-F238E27FC236}">
                <a16:creationId xmlns:a16="http://schemas.microsoft.com/office/drawing/2014/main" id="{AB33B436-63AF-5938-768E-A508AB3E2F22}"/>
              </a:ext>
            </a:extLst>
          </p:cNvPr>
          <p:cNvSpPr/>
          <p:nvPr/>
        </p:nvSpPr>
        <p:spPr>
          <a:xfrm>
            <a:off x="3353816" y="3742790"/>
            <a:ext cx="900001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78" name="矩形: 圓角 19">
            <a:extLst>
              <a:ext uri="{FF2B5EF4-FFF2-40B4-BE49-F238E27FC236}">
                <a16:creationId xmlns:a16="http://schemas.microsoft.com/office/drawing/2014/main" id="{B46268B0-3769-ADF9-1EB0-DF4E639617CB}"/>
              </a:ext>
            </a:extLst>
          </p:cNvPr>
          <p:cNvSpPr/>
          <p:nvPr/>
        </p:nvSpPr>
        <p:spPr>
          <a:xfrm>
            <a:off x="4566725" y="3742790"/>
            <a:ext cx="900001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79" name="矩形: 圓角 20">
            <a:extLst>
              <a:ext uri="{FF2B5EF4-FFF2-40B4-BE49-F238E27FC236}">
                <a16:creationId xmlns:a16="http://schemas.microsoft.com/office/drawing/2014/main" id="{EB38473F-E334-EC45-2426-7F2FA922E833}"/>
              </a:ext>
            </a:extLst>
          </p:cNvPr>
          <p:cNvSpPr/>
          <p:nvPr/>
        </p:nvSpPr>
        <p:spPr>
          <a:xfrm>
            <a:off x="5885317" y="3742790"/>
            <a:ext cx="900001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80" name="矩形: 圓角 21">
            <a:extLst>
              <a:ext uri="{FF2B5EF4-FFF2-40B4-BE49-F238E27FC236}">
                <a16:creationId xmlns:a16="http://schemas.microsoft.com/office/drawing/2014/main" id="{E7EC7461-5E98-3F98-148E-B7B9647631A3}"/>
              </a:ext>
            </a:extLst>
          </p:cNvPr>
          <p:cNvSpPr/>
          <p:nvPr/>
        </p:nvSpPr>
        <p:spPr>
          <a:xfrm>
            <a:off x="7124914" y="3742790"/>
            <a:ext cx="900001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81" name="矩形: 圓角 28">
            <a:extLst>
              <a:ext uri="{FF2B5EF4-FFF2-40B4-BE49-F238E27FC236}">
                <a16:creationId xmlns:a16="http://schemas.microsoft.com/office/drawing/2014/main" id="{D00ADD60-060C-E4BF-0278-8CB4EB8D129B}"/>
              </a:ext>
            </a:extLst>
          </p:cNvPr>
          <p:cNvSpPr/>
          <p:nvPr/>
        </p:nvSpPr>
        <p:spPr>
          <a:xfrm>
            <a:off x="2287017" y="3301520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2" name="矩形: 圓角 29">
            <a:extLst>
              <a:ext uri="{FF2B5EF4-FFF2-40B4-BE49-F238E27FC236}">
                <a16:creationId xmlns:a16="http://schemas.microsoft.com/office/drawing/2014/main" id="{BA72FF34-585B-C21B-500A-4558F1D5D347}"/>
              </a:ext>
            </a:extLst>
          </p:cNvPr>
          <p:cNvSpPr/>
          <p:nvPr/>
        </p:nvSpPr>
        <p:spPr>
          <a:xfrm>
            <a:off x="3519582" y="3301520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3" name="矩形: 圓角 30">
            <a:extLst>
              <a:ext uri="{FF2B5EF4-FFF2-40B4-BE49-F238E27FC236}">
                <a16:creationId xmlns:a16="http://schemas.microsoft.com/office/drawing/2014/main" id="{E83C4EBD-F056-3BF7-2AF9-80D5866D0FDD}"/>
              </a:ext>
            </a:extLst>
          </p:cNvPr>
          <p:cNvSpPr/>
          <p:nvPr/>
        </p:nvSpPr>
        <p:spPr>
          <a:xfrm>
            <a:off x="4756153" y="3302046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4" name="矩形: 圓角 31">
            <a:extLst>
              <a:ext uri="{FF2B5EF4-FFF2-40B4-BE49-F238E27FC236}">
                <a16:creationId xmlns:a16="http://schemas.microsoft.com/office/drawing/2014/main" id="{E60F8531-08E3-AE61-B1E6-4CC53651FCF8}"/>
              </a:ext>
            </a:extLst>
          </p:cNvPr>
          <p:cNvSpPr/>
          <p:nvPr/>
        </p:nvSpPr>
        <p:spPr>
          <a:xfrm>
            <a:off x="6030372" y="3302046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5" name="矩形: 圓角 32">
            <a:extLst>
              <a:ext uri="{FF2B5EF4-FFF2-40B4-BE49-F238E27FC236}">
                <a16:creationId xmlns:a16="http://schemas.microsoft.com/office/drawing/2014/main" id="{289DCAA4-437B-B3A0-F2B3-4AE1CC0EC168}"/>
              </a:ext>
            </a:extLst>
          </p:cNvPr>
          <p:cNvSpPr/>
          <p:nvPr/>
        </p:nvSpPr>
        <p:spPr>
          <a:xfrm>
            <a:off x="7302912" y="3295814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6" name="矩形: 圓角 35">
            <a:extLst>
              <a:ext uri="{FF2B5EF4-FFF2-40B4-BE49-F238E27FC236}">
                <a16:creationId xmlns:a16="http://schemas.microsoft.com/office/drawing/2014/main" id="{565CE960-13AE-27EC-E299-8AA51A631DAC}"/>
              </a:ext>
            </a:extLst>
          </p:cNvPr>
          <p:cNvSpPr/>
          <p:nvPr/>
        </p:nvSpPr>
        <p:spPr>
          <a:xfrm rot="5400000">
            <a:off x="8128189" y="2780366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87" name="直線單箭頭接點 36">
            <a:extLst>
              <a:ext uri="{FF2B5EF4-FFF2-40B4-BE49-F238E27FC236}">
                <a16:creationId xmlns:a16="http://schemas.microsoft.com/office/drawing/2014/main" id="{1E006795-8C15-A399-BCCD-195E4099047B}"/>
              </a:ext>
            </a:extLst>
          </p:cNvPr>
          <p:cNvCxnSpPr>
            <a:cxnSpLocks/>
          </p:cNvCxnSpPr>
          <p:nvPr/>
        </p:nvCxnSpPr>
        <p:spPr>
          <a:xfrm flipH="1">
            <a:off x="9545056" y="2828326"/>
            <a:ext cx="3382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38">
            <a:extLst>
              <a:ext uri="{FF2B5EF4-FFF2-40B4-BE49-F238E27FC236}">
                <a16:creationId xmlns:a16="http://schemas.microsoft.com/office/drawing/2014/main" id="{9771500F-D4D7-0BB6-5F39-1D675668FC88}"/>
              </a:ext>
            </a:extLst>
          </p:cNvPr>
          <p:cNvCxnSpPr>
            <a:cxnSpLocks/>
          </p:cNvCxnSpPr>
          <p:nvPr/>
        </p:nvCxnSpPr>
        <p:spPr>
          <a:xfrm flipH="1">
            <a:off x="8463066" y="2809276"/>
            <a:ext cx="3382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34">
            <a:extLst>
              <a:ext uri="{FF2B5EF4-FFF2-40B4-BE49-F238E27FC236}">
                <a16:creationId xmlns:a16="http://schemas.microsoft.com/office/drawing/2014/main" id="{9790F5E3-667C-7817-6BF8-21B03BDEA4FC}"/>
              </a:ext>
            </a:extLst>
          </p:cNvPr>
          <p:cNvSpPr/>
          <p:nvPr/>
        </p:nvSpPr>
        <p:spPr>
          <a:xfrm>
            <a:off x="8700765" y="2498016"/>
            <a:ext cx="844291" cy="633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pic>
        <p:nvPicPr>
          <p:cNvPr id="90" name="圖片 33">
            <a:extLst>
              <a:ext uri="{FF2B5EF4-FFF2-40B4-BE49-F238E27FC236}">
                <a16:creationId xmlns:a16="http://schemas.microsoft.com/office/drawing/2014/main" id="{42BB979C-15AD-CECC-13F9-17487B5F9E9A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799376" y="2295308"/>
            <a:ext cx="1080000" cy="1080000"/>
          </a:xfrm>
          <a:prstGeom prst="rect">
            <a:avLst/>
          </a:prstGeom>
        </p:spPr>
      </p:pic>
      <p:grpSp>
        <p:nvGrpSpPr>
          <p:cNvPr id="91" name="群組 86">
            <a:extLst>
              <a:ext uri="{FF2B5EF4-FFF2-40B4-BE49-F238E27FC236}">
                <a16:creationId xmlns:a16="http://schemas.microsoft.com/office/drawing/2014/main" id="{20C157F3-DC31-DCE2-F264-1E0F66A766C7}"/>
              </a:ext>
            </a:extLst>
          </p:cNvPr>
          <p:cNvGrpSpPr/>
          <p:nvPr/>
        </p:nvGrpSpPr>
        <p:grpSpPr>
          <a:xfrm>
            <a:off x="8484372" y="4273701"/>
            <a:ext cx="2264363" cy="499879"/>
            <a:chOff x="6630405" y="4826979"/>
            <a:chExt cx="2264363" cy="499879"/>
          </a:xfrm>
        </p:grpSpPr>
        <p:sp>
          <p:nvSpPr>
            <p:cNvPr id="92" name="矩形: 圓角 39">
              <a:extLst>
                <a:ext uri="{FF2B5EF4-FFF2-40B4-BE49-F238E27FC236}">
                  <a16:creationId xmlns:a16="http://schemas.microsoft.com/office/drawing/2014/main" id="{05836C1A-AD90-EF70-21E8-E3731C6AF95A}"/>
                </a:ext>
              </a:extLst>
            </p:cNvPr>
            <p:cNvSpPr/>
            <p:nvPr/>
          </p:nvSpPr>
          <p:spPr>
            <a:xfrm>
              <a:off x="6630405" y="4826979"/>
              <a:ext cx="535067" cy="499879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文字方塊 73">
              <a:extLst>
                <a:ext uri="{FF2B5EF4-FFF2-40B4-BE49-F238E27FC236}">
                  <a16:creationId xmlns:a16="http://schemas.microsoft.com/office/drawing/2014/main" id="{C649448A-00A5-4447-4F89-73140587AF0B}"/>
                </a:ext>
              </a:extLst>
            </p:cNvPr>
            <p:cNvSpPr txBox="1"/>
            <p:nvPr/>
          </p:nvSpPr>
          <p:spPr>
            <a:xfrm>
              <a:off x="7172759" y="4855905"/>
              <a:ext cx="172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= similarity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80">
                <a:extLst>
                  <a:ext uri="{FF2B5EF4-FFF2-40B4-BE49-F238E27FC236}">
                    <a16:creationId xmlns:a16="http://schemas.microsoft.com/office/drawing/2014/main" id="{8AAE5625-B413-F3F9-78BC-3A86EAF35299}"/>
                  </a:ext>
                </a:extLst>
              </p:cNvPr>
              <p:cNvSpPr txBox="1"/>
              <p:nvPr/>
            </p:nvSpPr>
            <p:spPr>
              <a:xfrm>
                <a:off x="2417384" y="1861173"/>
                <a:ext cx="339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80">
                <a:extLst>
                  <a:ext uri="{FF2B5EF4-FFF2-40B4-BE49-F238E27FC236}">
                    <a16:creationId xmlns:a16="http://schemas.microsoft.com/office/drawing/2014/main" id="{8AAE5625-B413-F3F9-78BC-3A86EAF35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384" y="1861173"/>
                <a:ext cx="339580" cy="369332"/>
              </a:xfrm>
              <a:prstGeom prst="rect">
                <a:avLst/>
              </a:prstGeom>
              <a:blipFill>
                <a:blip r:embed="rId9"/>
                <a:stretch>
                  <a:fillRect l="-11111" r="-740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81">
                <a:extLst>
                  <a:ext uri="{FF2B5EF4-FFF2-40B4-BE49-F238E27FC236}">
                    <a16:creationId xmlns:a16="http://schemas.microsoft.com/office/drawing/2014/main" id="{C7D3358D-3696-6FA5-3113-C0984693E423}"/>
                  </a:ext>
                </a:extLst>
              </p:cNvPr>
              <p:cNvSpPr txBox="1"/>
              <p:nvPr/>
            </p:nvSpPr>
            <p:spPr>
              <a:xfrm>
                <a:off x="3668373" y="186117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81">
                <a:extLst>
                  <a:ext uri="{FF2B5EF4-FFF2-40B4-BE49-F238E27FC236}">
                    <a16:creationId xmlns:a16="http://schemas.microsoft.com/office/drawing/2014/main" id="{C7D3358D-3696-6FA5-3113-C0984693E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373" y="1861173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6897" r="-689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82">
                <a:extLst>
                  <a:ext uri="{FF2B5EF4-FFF2-40B4-BE49-F238E27FC236}">
                    <a16:creationId xmlns:a16="http://schemas.microsoft.com/office/drawing/2014/main" id="{E85B4270-3DFA-7217-3FEA-E11F0B760BD3}"/>
                  </a:ext>
                </a:extLst>
              </p:cNvPr>
              <p:cNvSpPr txBox="1"/>
              <p:nvPr/>
            </p:nvSpPr>
            <p:spPr>
              <a:xfrm>
                <a:off x="4883707" y="186117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82">
                <a:extLst>
                  <a:ext uri="{FF2B5EF4-FFF2-40B4-BE49-F238E27FC236}">
                    <a16:creationId xmlns:a16="http://schemas.microsoft.com/office/drawing/2014/main" id="{E85B4270-3DFA-7217-3FEA-E11F0B760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07" y="1861173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10714" r="-71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83">
                <a:extLst>
                  <a:ext uri="{FF2B5EF4-FFF2-40B4-BE49-F238E27FC236}">
                    <a16:creationId xmlns:a16="http://schemas.microsoft.com/office/drawing/2014/main" id="{A69CA3B6-C9B3-BB55-89A2-D41894820863}"/>
                  </a:ext>
                </a:extLst>
              </p:cNvPr>
              <p:cNvSpPr txBox="1"/>
              <p:nvPr/>
            </p:nvSpPr>
            <p:spPr>
              <a:xfrm>
                <a:off x="6168555" y="1861173"/>
                <a:ext cx="34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7" name="文字方塊 83">
                <a:extLst>
                  <a:ext uri="{FF2B5EF4-FFF2-40B4-BE49-F238E27FC236}">
                    <a16:creationId xmlns:a16="http://schemas.microsoft.com/office/drawing/2014/main" id="{A69CA3B6-C9B3-BB55-89A2-D4189482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55" y="1861173"/>
                <a:ext cx="340671" cy="369332"/>
              </a:xfrm>
              <a:prstGeom prst="rect">
                <a:avLst/>
              </a:prstGeom>
              <a:blipFill>
                <a:blip r:embed="rId12"/>
                <a:stretch>
                  <a:fillRect l="-10714" r="-71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84">
                <a:extLst>
                  <a:ext uri="{FF2B5EF4-FFF2-40B4-BE49-F238E27FC236}">
                    <a16:creationId xmlns:a16="http://schemas.microsoft.com/office/drawing/2014/main" id="{6FC1B140-423C-530E-1533-9EC7DD18B09B}"/>
                  </a:ext>
                </a:extLst>
              </p:cNvPr>
              <p:cNvSpPr txBox="1"/>
              <p:nvPr/>
            </p:nvSpPr>
            <p:spPr>
              <a:xfrm>
                <a:off x="7405123" y="1861173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8" name="文字方塊 84">
                <a:extLst>
                  <a:ext uri="{FF2B5EF4-FFF2-40B4-BE49-F238E27FC236}">
                    <a16:creationId xmlns:a16="http://schemas.microsoft.com/office/drawing/2014/main" id="{6FC1B140-423C-530E-1533-9EC7DD18B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123" y="1861173"/>
                <a:ext cx="346697" cy="369332"/>
              </a:xfrm>
              <a:prstGeom prst="rect">
                <a:avLst/>
              </a:prstGeom>
              <a:blipFill>
                <a:blip r:embed="rId13"/>
                <a:stretch>
                  <a:fillRect l="-10714" r="-71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箭號: 向下 85">
            <a:extLst>
              <a:ext uri="{FF2B5EF4-FFF2-40B4-BE49-F238E27FC236}">
                <a16:creationId xmlns:a16="http://schemas.microsoft.com/office/drawing/2014/main" id="{2F0225DE-509D-FB2D-4F61-05C8903DF555}"/>
              </a:ext>
            </a:extLst>
          </p:cNvPr>
          <p:cNvSpPr/>
          <p:nvPr/>
        </p:nvSpPr>
        <p:spPr>
          <a:xfrm flipV="1">
            <a:off x="5239608" y="1803121"/>
            <a:ext cx="417800" cy="543998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65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ece of paper with torn edges&#10;&#10;Description automatically generated with low confidence">
            <a:extLst>
              <a:ext uri="{FF2B5EF4-FFF2-40B4-BE49-F238E27FC236}">
                <a16:creationId xmlns:a16="http://schemas.microsoft.com/office/drawing/2014/main" id="{09756CF2-F6BD-26E3-D524-9C8AA434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2671" y="-1026368"/>
            <a:ext cx="14164089" cy="9007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1511559" y="673963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Map of Content </a:t>
            </a:r>
          </a:p>
        </p:txBody>
      </p:sp>
      <p:pic>
        <p:nvPicPr>
          <p:cNvPr id="5" name="Picture 4" descr="A picture containing text, line, font, diagram&#10;&#10;Description automatically generated">
            <a:extLst>
              <a:ext uri="{FF2B5EF4-FFF2-40B4-BE49-F238E27FC236}">
                <a16:creationId xmlns:a16="http://schemas.microsoft.com/office/drawing/2014/main" id="{7B4AEDB1-B391-93F8-C4FD-92F77D025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19" y="1834261"/>
            <a:ext cx="10008527" cy="36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8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6774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Metric-Based Meta-Learning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825CF-7BAD-64C2-8CB1-2073357FBC56}"/>
              </a:ext>
            </a:extLst>
          </p:cNvPr>
          <p:cNvSpPr txBox="1"/>
          <p:nvPr/>
        </p:nvSpPr>
        <p:spPr>
          <a:xfrm>
            <a:off x="0" y="6583285"/>
            <a:ext cx="3592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https://www.youtube.com/watch?v=semSxPP2Yzg</a:t>
            </a:r>
            <a:r>
              <a:rPr lang="en-US" sz="1000" dirty="0"/>
              <a:t> </a:t>
            </a:r>
          </a:p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B489B-0052-A6CD-8330-B3DA3C7C3FF0}"/>
              </a:ext>
            </a:extLst>
          </p:cNvPr>
          <p:cNvSpPr txBox="1"/>
          <p:nvPr/>
        </p:nvSpPr>
        <p:spPr>
          <a:xfrm>
            <a:off x="448263" y="1145099"/>
            <a:ext cx="19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Matching Network</a:t>
            </a:r>
          </a:p>
        </p:txBody>
      </p:sp>
      <p:grpSp>
        <p:nvGrpSpPr>
          <p:cNvPr id="2" name="群組 4">
            <a:extLst>
              <a:ext uri="{FF2B5EF4-FFF2-40B4-BE49-F238E27FC236}">
                <a16:creationId xmlns:a16="http://schemas.microsoft.com/office/drawing/2014/main" id="{41C047AB-0251-45BB-D2C9-3A656FBBDE15}"/>
              </a:ext>
            </a:extLst>
          </p:cNvPr>
          <p:cNvGrpSpPr/>
          <p:nvPr/>
        </p:nvGrpSpPr>
        <p:grpSpPr>
          <a:xfrm>
            <a:off x="2623859" y="2308448"/>
            <a:ext cx="5010150" cy="514715"/>
            <a:chOff x="1458954" y="4605108"/>
            <a:chExt cx="5010150" cy="514715"/>
          </a:xfrm>
        </p:grpSpPr>
        <p:cxnSp>
          <p:nvCxnSpPr>
            <p:cNvPr id="5" name="直線單箭頭接點 5">
              <a:extLst>
                <a:ext uri="{FF2B5EF4-FFF2-40B4-BE49-F238E27FC236}">
                  <a16:creationId xmlns:a16="http://schemas.microsoft.com/office/drawing/2014/main" id="{FB435ED2-330F-4117-71FE-A53ED4B53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8954" y="4605109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單箭頭接點 6">
              <a:extLst>
                <a:ext uri="{FF2B5EF4-FFF2-40B4-BE49-F238E27FC236}">
                  <a16:creationId xmlns:a16="http://schemas.microsoft.com/office/drawing/2014/main" id="{26F84B45-8635-9EDF-2533-858DEE38E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20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7">
              <a:extLst>
                <a:ext uri="{FF2B5EF4-FFF2-40B4-BE49-F238E27FC236}">
                  <a16:creationId xmlns:a16="http://schemas.microsoft.com/office/drawing/2014/main" id="{88140121-BBD8-3B57-045D-A3D33F8A8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688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3360C48D-424A-D54B-EA8B-20C7FB293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9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E6FFD4D7-BDFB-495B-6CAC-1949F4548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10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C142456-E58E-2DAB-04FA-8EA0CC231EC0}"/>
              </a:ext>
            </a:extLst>
          </p:cNvPr>
          <p:cNvCxnSpPr>
            <a:cxnSpLocks/>
          </p:cNvCxnSpPr>
          <p:nvPr/>
        </p:nvCxnSpPr>
        <p:spPr>
          <a:xfrm flipH="1">
            <a:off x="2853450" y="2839196"/>
            <a:ext cx="55131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1089B79-CA0E-A54D-BEC2-1747FBDE544C}"/>
              </a:ext>
            </a:extLst>
          </p:cNvPr>
          <p:cNvCxnSpPr>
            <a:cxnSpLocks/>
          </p:cNvCxnSpPr>
          <p:nvPr/>
        </p:nvCxnSpPr>
        <p:spPr>
          <a:xfrm flipH="1">
            <a:off x="4030208" y="2839196"/>
            <a:ext cx="43592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6964D01-47AF-F5F6-959E-A362D5057BBF}"/>
              </a:ext>
            </a:extLst>
          </p:cNvPr>
          <p:cNvCxnSpPr>
            <a:cxnSpLocks/>
          </p:cNvCxnSpPr>
          <p:nvPr/>
        </p:nvCxnSpPr>
        <p:spPr>
          <a:xfrm flipH="1">
            <a:off x="5292451" y="2839196"/>
            <a:ext cx="3096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AA3C3CC-7334-D26A-D5A4-ECEAB219936B}"/>
              </a:ext>
            </a:extLst>
          </p:cNvPr>
          <p:cNvCxnSpPr>
            <a:cxnSpLocks/>
          </p:cNvCxnSpPr>
          <p:nvPr/>
        </p:nvCxnSpPr>
        <p:spPr>
          <a:xfrm flipH="1">
            <a:off x="6553491" y="2839196"/>
            <a:ext cx="18359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8EDB2E9-1A97-8C61-8BA8-50EA1B4A7D33}"/>
              </a:ext>
            </a:extLst>
          </p:cNvPr>
          <p:cNvCxnSpPr>
            <a:cxnSpLocks/>
          </p:cNvCxnSpPr>
          <p:nvPr/>
        </p:nvCxnSpPr>
        <p:spPr>
          <a:xfrm flipH="1">
            <a:off x="7816653" y="2839196"/>
            <a:ext cx="527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9EBADB2-2444-1C6A-E096-83297E9D2E8A}"/>
              </a:ext>
            </a:extLst>
          </p:cNvPr>
          <p:cNvGrpSpPr/>
          <p:nvPr/>
        </p:nvGrpSpPr>
        <p:grpSpPr>
          <a:xfrm>
            <a:off x="2413458" y="2638785"/>
            <a:ext cx="411656" cy="740915"/>
            <a:chOff x="491341" y="3200333"/>
            <a:chExt cx="411656" cy="740915"/>
          </a:xfrm>
        </p:grpSpPr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F0BDED94-4976-B56D-BA07-E77E9CD27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1D0F5553-D8B1-E84F-9911-403164161B4E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2ACB0BA-7B64-0FBE-1B2F-D0972ED2097C}"/>
              </a:ext>
            </a:extLst>
          </p:cNvPr>
          <p:cNvGrpSpPr/>
          <p:nvPr/>
        </p:nvGrpSpPr>
        <p:grpSpPr>
          <a:xfrm>
            <a:off x="3641411" y="2638785"/>
            <a:ext cx="411656" cy="740915"/>
            <a:chOff x="491341" y="3200333"/>
            <a:chExt cx="411656" cy="740915"/>
          </a:xfrm>
        </p:grpSpPr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99E12908-8E69-8086-ED0F-4658807A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A9A4D517-9B4C-591D-D02F-DB43B6C84299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3D9A022-AA14-2453-E8AC-F4B59F99554A}"/>
              </a:ext>
            </a:extLst>
          </p:cNvPr>
          <p:cNvGrpSpPr/>
          <p:nvPr/>
        </p:nvGrpSpPr>
        <p:grpSpPr>
          <a:xfrm>
            <a:off x="4903654" y="2638785"/>
            <a:ext cx="411656" cy="740915"/>
            <a:chOff x="491341" y="3200333"/>
            <a:chExt cx="411656" cy="740915"/>
          </a:xfrm>
        </p:grpSpPr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2B2B4A3-5E7A-FDED-861B-50344501E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F667100E-FF01-E4AD-BE58-110B38E0D6DA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20C2383-2376-3BBC-F0DA-31F9599CA364}"/>
              </a:ext>
            </a:extLst>
          </p:cNvPr>
          <p:cNvGrpSpPr/>
          <p:nvPr/>
        </p:nvGrpSpPr>
        <p:grpSpPr>
          <a:xfrm>
            <a:off x="6164695" y="2638785"/>
            <a:ext cx="411656" cy="740915"/>
            <a:chOff x="491341" y="3200333"/>
            <a:chExt cx="411656" cy="740915"/>
          </a:xfrm>
        </p:grpSpPr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02C95816-7945-0503-C8C8-EEAC5448C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圓角 26">
              <a:extLst>
                <a:ext uri="{FF2B5EF4-FFF2-40B4-BE49-F238E27FC236}">
                  <a16:creationId xmlns:a16="http://schemas.microsoft.com/office/drawing/2014/main" id="{5AFB6A16-4DF6-F274-655B-FE4844C6E8CF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A806C02-98B2-A6C6-4925-5E028C7B0F1B}"/>
              </a:ext>
            </a:extLst>
          </p:cNvPr>
          <p:cNvGrpSpPr/>
          <p:nvPr/>
        </p:nvGrpSpPr>
        <p:grpSpPr>
          <a:xfrm>
            <a:off x="7422214" y="2638785"/>
            <a:ext cx="411656" cy="740915"/>
            <a:chOff x="491341" y="3200333"/>
            <a:chExt cx="411656" cy="740915"/>
          </a:xfrm>
        </p:grpSpPr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2BF10C57-EF27-B1C1-206E-F86DBA10A0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170" y="3587874"/>
              <a:ext cx="0" cy="35337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DC3131AC-048F-73DB-BE81-6608E09E87F1}"/>
                </a:ext>
              </a:extLst>
            </p:cNvPr>
            <p:cNvSpPr/>
            <p:nvPr/>
          </p:nvSpPr>
          <p:spPr>
            <a:xfrm>
              <a:off x="491341" y="3200333"/>
              <a:ext cx="411656" cy="38628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75DD97D-E43A-7808-2D7E-2F9D848086B7}"/>
              </a:ext>
            </a:extLst>
          </p:cNvPr>
          <p:cNvCxnSpPr>
            <a:cxnSpLocks/>
          </p:cNvCxnSpPr>
          <p:nvPr/>
        </p:nvCxnSpPr>
        <p:spPr>
          <a:xfrm flipV="1">
            <a:off x="2621484" y="3490165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B90EC56-A0ED-9D0C-F3BC-2000C0A8D3D5}"/>
              </a:ext>
            </a:extLst>
          </p:cNvPr>
          <p:cNvCxnSpPr>
            <a:cxnSpLocks/>
          </p:cNvCxnSpPr>
          <p:nvPr/>
        </p:nvCxnSpPr>
        <p:spPr>
          <a:xfrm flipV="1">
            <a:off x="3859734" y="3490164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2604679-2B51-1FFE-3B58-A7AE4EE24F85}"/>
              </a:ext>
            </a:extLst>
          </p:cNvPr>
          <p:cNvCxnSpPr>
            <a:cxnSpLocks/>
          </p:cNvCxnSpPr>
          <p:nvPr/>
        </p:nvCxnSpPr>
        <p:spPr>
          <a:xfrm flipV="1">
            <a:off x="5109414" y="3490164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33">
            <a:extLst>
              <a:ext uri="{FF2B5EF4-FFF2-40B4-BE49-F238E27FC236}">
                <a16:creationId xmlns:a16="http://schemas.microsoft.com/office/drawing/2014/main" id="{1A20C03C-F9C9-CBED-FEE3-B30C13212B63}"/>
              </a:ext>
            </a:extLst>
          </p:cNvPr>
          <p:cNvCxnSpPr>
            <a:cxnSpLocks/>
          </p:cNvCxnSpPr>
          <p:nvPr/>
        </p:nvCxnSpPr>
        <p:spPr>
          <a:xfrm flipV="1">
            <a:off x="6370524" y="3490164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34">
            <a:extLst>
              <a:ext uri="{FF2B5EF4-FFF2-40B4-BE49-F238E27FC236}">
                <a16:creationId xmlns:a16="http://schemas.microsoft.com/office/drawing/2014/main" id="{7967F677-A0E3-B56C-BAEC-3E82BF249B5F}"/>
              </a:ext>
            </a:extLst>
          </p:cNvPr>
          <p:cNvCxnSpPr>
            <a:cxnSpLocks/>
          </p:cNvCxnSpPr>
          <p:nvPr/>
        </p:nvCxnSpPr>
        <p:spPr>
          <a:xfrm flipV="1">
            <a:off x="7631634" y="3490164"/>
            <a:ext cx="0" cy="514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群組 35">
            <a:extLst>
              <a:ext uri="{FF2B5EF4-FFF2-40B4-BE49-F238E27FC236}">
                <a16:creationId xmlns:a16="http://schemas.microsoft.com/office/drawing/2014/main" id="{D6E3BD0E-BAF6-82FC-7E35-757B229765EC}"/>
              </a:ext>
            </a:extLst>
          </p:cNvPr>
          <p:cNvGrpSpPr/>
          <p:nvPr/>
        </p:nvGrpSpPr>
        <p:grpSpPr>
          <a:xfrm>
            <a:off x="2633717" y="4352564"/>
            <a:ext cx="5010150" cy="514715"/>
            <a:chOff x="1458954" y="4605108"/>
            <a:chExt cx="5010150" cy="514715"/>
          </a:xfrm>
        </p:grpSpPr>
        <p:cxnSp>
          <p:nvCxnSpPr>
            <p:cNvPr id="103" name="直線單箭頭接點 36">
              <a:extLst>
                <a:ext uri="{FF2B5EF4-FFF2-40B4-BE49-F238E27FC236}">
                  <a16:creationId xmlns:a16="http://schemas.microsoft.com/office/drawing/2014/main" id="{6C250BA8-AAE4-1BEF-D2E1-1B036A05A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8954" y="4605109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單箭頭接點 37">
              <a:extLst>
                <a:ext uri="{FF2B5EF4-FFF2-40B4-BE49-F238E27FC236}">
                  <a16:creationId xmlns:a16="http://schemas.microsoft.com/office/drawing/2014/main" id="{50E4E271-B9FC-E258-6DBE-9E6C5C4C6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720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單箭頭接點 38">
              <a:extLst>
                <a:ext uri="{FF2B5EF4-FFF2-40B4-BE49-F238E27FC236}">
                  <a16:creationId xmlns:a16="http://schemas.microsoft.com/office/drawing/2014/main" id="{2C94072B-6D2D-5BA4-E82A-05419C13F0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688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單箭頭接點 39">
              <a:extLst>
                <a:ext uri="{FF2B5EF4-FFF2-40B4-BE49-F238E27FC236}">
                  <a16:creationId xmlns:a16="http://schemas.microsoft.com/office/drawing/2014/main" id="{1751D5B5-330E-EB2A-4F29-BB89FA757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799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單箭頭接點 40">
              <a:extLst>
                <a:ext uri="{FF2B5EF4-FFF2-40B4-BE49-F238E27FC236}">
                  <a16:creationId xmlns:a16="http://schemas.microsoft.com/office/drawing/2014/main" id="{177B7496-81B5-8D33-3267-7E5A6B2F9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104" y="4605108"/>
              <a:ext cx="0" cy="5147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8" name="圖片 41">
            <a:extLst>
              <a:ext uri="{FF2B5EF4-FFF2-40B4-BE49-F238E27FC236}">
                <a16:creationId xmlns:a16="http://schemas.microsoft.com/office/drawing/2014/main" id="{F3192C3E-4C99-EE12-A6DF-09375B6224D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64" y="4677389"/>
            <a:ext cx="1080000" cy="1080000"/>
          </a:xfrm>
          <a:prstGeom prst="rect">
            <a:avLst/>
          </a:prstGeom>
        </p:spPr>
      </p:pic>
      <p:pic>
        <p:nvPicPr>
          <p:cNvPr id="109" name="圖片 42">
            <a:extLst>
              <a:ext uri="{FF2B5EF4-FFF2-40B4-BE49-F238E27FC236}">
                <a16:creationId xmlns:a16="http://schemas.microsoft.com/office/drawing/2014/main" id="{8DE450A4-F436-EAFF-788C-67FEBDDCB8D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59427" y="4677389"/>
            <a:ext cx="1080000" cy="1080000"/>
          </a:xfrm>
          <a:prstGeom prst="rect">
            <a:avLst/>
          </a:prstGeom>
        </p:spPr>
      </p:pic>
      <p:pic>
        <p:nvPicPr>
          <p:cNvPr id="110" name="圖片 43">
            <a:extLst>
              <a:ext uri="{FF2B5EF4-FFF2-40B4-BE49-F238E27FC236}">
                <a16:creationId xmlns:a16="http://schemas.microsoft.com/office/drawing/2014/main" id="{7C6D62E1-503D-2D7D-9CFC-F7C356C19C3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64101" y="4677389"/>
            <a:ext cx="1080000" cy="1080000"/>
          </a:xfrm>
          <a:prstGeom prst="rect">
            <a:avLst/>
          </a:prstGeom>
        </p:spPr>
      </p:pic>
      <p:pic>
        <p:nvPicPr>
          <p:cNvPr id="111" name="圖片 44">
            <a:extLst>
              <a:ext uri="{FF2B5EF4-FFF2-40B4-BE49-F238E27FC236}">
                <a16:creationId xmlns:a16="http://schemas.microsoft.com/office/drawing/2014/main" id="{5E46BE37-6A04-39F4-AB55-62E6EDFB6B0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16438" y="4677389"/>
            <a:ext cx="1080000" cy="1080000"/>
          </a:xfrm>
          <a:prstGeom prst="rect">
            <a:avLst/>
          </a:prstGeom>
        </p:spPr>
      </p:pic>
      <p:pic>
        <p:nvPicPr>
          <p:cNvPr id="112" name="圖片 45">
            <a:extLst>
              <a:ext uri="{FF2B5EF4-FFF2-40B4-BE49-F238E27FC236}">
                <a16:creationId xmlns:a16="http://schemas.microsoft.com/office/drawing/2014/main" id="{E1F95E42-CF4D-C21F-D883-F62D5F6F2F7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75" y="4677389"/>
            <a:ext cx="1080000" cy="1080000"/>
          </a:xfrm>
          <a:prstGeom prst="rect">
            <a:avLst/>
          </a:prstGeom>
        </p:spPr>
      </p:pic>
      <p:sp>
        <p:nvSpPr>
          <p:cNvPr id="113" name="矩形: 圓角 50">
            <a:extLst>
              <a:ext uri="{FF2B5EF4-FFF2-40B4-BE49-F238E27FC236}">
                <a16:creationId xmlns:a16="http://schemas.microsoft.com/office/drawing/2014/main" id="{5DC78991-2749-92D3-5E05-D3B88976A750}"/>
              </a:ext>
            </a:extLst>
          </p:cNvPr>
          <p:cNvSpPr/>
          <p:nvPr/>
        </p:nvSpPr>
        <p:spPr>
          <a:xfrm>
            <a:off x="2171350" y="3787278"/>
            <a:ext cx="5921716" cy="590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Bidirectional LSTM</a:t>
            </a:r>
            <a:endParaRPr lang="zh-TW" altLang="en-US" sz="2400" dirty="0"/>
          </a:p>
        </p:txBody>
      </p:sp>
      <p:sp>
        <p:nvSpPr>
          <p:cNvPr id="114" name="矩形: 圓角 51">
            <a:extLst>
              <a:ext uri="{FF2B5EF4-FFF2-40B4-BE49-F238E27FC236}">
                <a16:creationId xmlns:a16="http://schemas.microsoft.com/office/drawing/2014/main" id="{FBBD2E85-A737-E96F-C682-847E6D031063}"/>
              </a:ext>
            </a:extLst>
          </p:cNvPr>
          <p:cNvSpPr/>
          <p:nvPr/>
        </p:nvSpPr>
        <p:spPr>
          <a:xfrm>
            <a:off x="2355167" y="3346008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5" name="矩形: 圓角 52">
            <a:extLst>
              <a:ext uri="{FF2B5EF4-FFF2-40B4-BE49-F238E27FC236}">
                <a16:creationId xmlns:a16="http://schemas.microsoft.com/office/drawing/2014/main" id="{D23EC05D-6757-6A6E-5E37-C84D26B44262}"/>
              </a:ext>
            </a:extLst>
          </p:cNvPr>
          <p:cNvSpPr/>
          <p:nvPr/>
        </p:nvSpPr>
        <p:spPr>
          <a:xfrm>
            <a:off x="3587732" y="3346008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6" name="矩形: 圓角 53">
            <a:extLst>
              <a:ext uri="{FF2B5EF4-FFF2-40B4-BE49-F238E27FC236}">
                <a16:creationId xmlns:a16="http://schemas.microsoft.com/office/drawing/2014/main" id="{55A97B92-38F6-3131-D573-40780FAA8343}"/>
              </a:ext>
            </a:extLst>
          </p:cNvPr>
          <p:cNvSpPr/>
          <p:nvPr/>
        </p:nvSpPr>
        <p:spPr>
          <a:xfrm>
            <a:off x="4824303" y="3346534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7" name="矩形: 圓角 54">
            <a:extLst>
              <a:ext uri="{FF2B5EF4-FFF2-40B4-BE49-F238E27FC236}">
                <a16:creationId xmlns:a16="http://schemas.microsoft.com/office/drawing/2014/main" id="{5DD0378D-2915-E345-305D-B1C50DE6AEA8}"/>
              </a:ext>
            </a:extLst>
          </p:cNvPr>
          <p:cNvSpPr/>
          <p:nvPr/>
        </p:nvSpPr>
        <p:spPr>
          <a:xfrm>
            <a:off x="6098522" y="3346534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8" name="矩形: 圓角 55">
            <a:extLst>
              <a:ext uri="{FF2B5EF4-FFF2-40B4-BE49-F238E27FC236}">
                <a16:creationId xmlns:a16="http://schemas.microsoft.com/office/drawing/2014/main" id="{87F9BD7F-9E6C-6CB5-9C24-A09BEF469933}"/>
              </a:ext>
            </a:extLst>
          </p:cNvPr>
          <p:cNvSpPr/>
          <p:nvPr/>
        </p:nvSpPr>
        <p:spPr>
          <a:xfrm>
            <a:off x="7371062" y="3340302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19" name="矩形: 圓角 56">
            <a:extLst>
              <a:ext uri="{FF2B5EF4-FFF2-40B4-BE49-F238E27FC236}">
                <a16:creationId xmlns:a16="http://schemas.microsoft.com/office/drawing/2014/main" id="{B318A5CA-B92B-AD74-1554-F0D4A41BCB62}"/>
              </a:ext>
            </a:extLst>
          </p:cNvPr>
          <p:cNvSpPr/>
          <p:nvPr/>
        </p:nvSpPr>
        <p:spPr>
          <a:xfrm rot="5400000">
            <a:off x="8196339" y="2824854"/>
            <a:ext cx="544003" cy="11209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0" name="直線單箭頭接點 57">
            <a:extLst>
              <a:ext uri="{FF2B5EF4-FFF2-40B4-BE49-F238E27FC236}">
                <a16:creationId xmlns:a16="http://schemas.microsoft.com/office/drawing/2014/main" id="{B33B770C-0F36-0E79-4B2E-6BEDFA8A4842}"/>
              </a:ext>
            </a:extLst>
          </p:cNvPr>
          <p:cNvCxnSpPr>
            <a:cxnSpLocks/>
          </p:cNvCxnSpPr>
          <p:nvPr/>
        </p:nvCxnSpPr>
        <p:spPr>
          <a:xfrm flipH="1">
            <a:off x="9613206" y="2872814"/>
            <a:ext cx="3382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58">
            <a:extLst>
              <a:ext uri="{FF2B5EF4-FFF2-40B4-BE49-F238E27FC236}">
                <a16:creationId xmlns:a16="http://schemas.microsoft.com/office/drawing/2014/main" id="{4BB4ADE9-D170-043A-636E-2ED22E840A91}"/>
              </a:ext>
            </a:extLst>
          </p:cNvPr>
          <p:cNvCxnSpPr>
            <a:cxnSpLocks/>
          </p:cNvCxnSpPr>
          <p:nvPr/>
        </p:nvCxnSpPr>
        <p:spPr>
          <a:xfrm flipH="1">
            <a:off x="8531216" y="2853764"/>
            <a:ext cx="3382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: 圓角 59">
            <a:extLst>
              <a:ext uri="{FF2B5EF4-FFF2-40B4-BE49-F238E27FC236}">
                <a16:creationId xmlns:a16="http://schemas.microsoft.com/office/drawing/2014/main" id="{6063A5F0-7590-188C-6614-DE63EF9D1829}"/>
              </a:ext>
            </a:extLst>
          </p:cNvPr>
          <p:cNvSpPr/>
          <p:nvPr/>
        </p:nvSpPr>
        <p:spPr>
          <a:xfrm>
            <a:off x="8768915" y="2542504"/>
            <a:ext cx="844291" cy="633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pic>
        <p:nvPicPr>
          <p:cNvPr id="123" name="圖片 60">
            <a:extLst>
              <a:ext uri="{FF2B5EF4-FFF2-40B4-BE49-F238E27FC236}">
                <a16:creationId xmlns:a16="http://schemas.microsoft.com/office/drawing/2014/main" id="{00C68BFC-3510-9573-E254-967187DAEA3B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867526" y="2339796"/>
            <a:ext cx="1080000" cy="1080000"/>
          </a:xfrm>
          <a:prstGeom prst="rect">
            <a:avLst/>
          </a:prstGeom>
        </p:spPr>
      </p:pic>
      <p:grpSp>
        <p:nvGrpSpPr>
          <p:cNvPr id="124" name="群組 61">
            <a:extLst>
              <a:ext uri="{FF2B5EF4-FFF2-40B4-BE49-F238E27FC236}">
                <a16:creationId xmlns:a16="http://schemas.microsoft.com/office/drawing/2014/main" id="{10644890-B84F-8A6B-FB82-F912596677F8}"/>
              </a:ext>
            </a:extLst>
          </p:cNvPr>
          <p:cNvGrpSpPr/>
          <p:nvPr/>
        </p:nvGrpSpPr>
        <p:grpSpPr>
          <a:xfrm>
            <a:off x="8552522" y="4318189"/>
            <a:ext cx="2264363" cy="499879"/>
            <a:chOff x="6630405" y="4826979"/>
            <a:chExt cx="2264363" cy="499879"/>
          </a:xfrm>
        </p:grpSpPr>
        <p:sp>
          <p:nvSpPr>
            <p:cNvPr id="125" name="矩形: 圓角 62">
              <a:extLst>
                <a:ext uri="{FF2B5EF4-FFF2-40B4-BE49-F238E27FC236}">
                  <a16:creationId xmlns:a16="http://schemas.microsoft.com/office/drawing/2014/main" id="{1302E512-2470-15F0-B7A3-834F394D2C3B}"/>
                </a:ext>
              </a:extLst>
            </p:cNvPr>
            <p:cNvSpPr/>
            <p:nvPr/>
          </p:nvSpPr>
          <p:spPr>
            <a:xfrm>
              <a:off x="6630405" y="4826979"/>
              <a:ext cx="535067" cy="499879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文字方塊 63">
              <a:extLst>
                <a:ext uri="{FF2B5EF4-FFF2-40B4-BE49-F238E27FC236}">
                  <a16:creationId xmlns:a16="http://schemas.microsoft.com/office/drawing/2014/main" id="{1CC7424A-849F-15B2-33F5-C9BDDCB589EB}"/>
                </a:ext>
              </a:extLst>
            </p:cNvPr>
            <p:cNvSpPr txBox="1"/>
            <p:nvPr/>
          </p:nvSpPr>
          <p:spPr>
            <a:xfrm>
              <a:off x="7172759" y="4855905"/>
              <a:ext cx="1722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= similarity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64">
                <a:extLst>
                  <a:ext uri="{FF2B5EF4-FFF2-40B4-BE49-F238E27FC236}">
                    <a16:creationId xmlns:a16="http://schemas.microsoft.com/office/drawing/2014/main" id="{A9BB8E2F-3E12-0B03-D0A4-03D7CD2F3A58}"/>
                  </a:ext>
                </a:extLst>
              </p:cNvPr>
              <p:cNvSpPr txBox="1"/>
              <p:nvPr/>
            </p:nvSpPr>
            <p:spPr>
              <a:xfrm>
                <a:off x="2485534" y="1905661"/>
                <a:ext cx="339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7" name="文字方塊 64">
                <a:extLst>
                  <a:ext uri="{FF2B5EF4-FFF2-40B4-BE49-F238E27FC236}">
                    <a16:creationId xmlns:a16="http://schemas.microsoft.com/office/drawing/2014/main" id="{A9BB8E2F-3E12-0B03-D0A4-03D7CD2F3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534" y="1905661"/>
                <a:ext cx="339580" cy="369332"/>
              </a:xfrm>
              <a:prstGeom prst="rect">
                <a:avLst/>
              </a:prstGeom>
              <a:blipFill>
                <a:blip r:embed="rId9"/>
                <a:stretch>
                  <a:fillRect l="-10714" r="-71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65">
                <a:extLst>
                  <a:ext uri="{FF2B5EF4-FFF2-40B4-BE49-F238E27FC236}">
                    <a16:creationId xmlns:a16="http://schemas.microsoft.com/office/drawing/2014/main" id="{8B9B7151-514D-0047-4967-C7601C417D02}"/>
                  </a:ext>
                </a:extLst>
              </p:cNvPr>
              <p:cNvSpPr txBox="1"/>
              <p:nvPr/>
            </p:nvSpPr>
            <p:spPr>
              <a:xfrm>
                <a:off x="3736523" y="1905661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8" name="文字方塊 65">
                <a:extLst>
                  <a:ext uri="{FF2B5EF4-FFF2-40B4-BE49-F238E27FC236}">
                    <a16:creationId xmlns:a16="http://schemas.microsoft.com/office/drawing/2014/main" id="{8B9B7151-514D-0047-4967-C7601C417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523" y="1905661"/>
                <a:ext cx="346697" cy="369332"/>
              </a:xfrm>
              <a:prstGeom prst="rect">
                <a:avLst/>
              </a:prstGeom>
              <a:blipFill>
                <a:blip r:embed="rId10"/>
                <a:stretch>
                  <a:fillRect l="-10714" r="-71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66">
                <a:extLst>
                  <a:ext uri="{FF2B5EF4-FFF2-40B4-BE49-F238E27FC236}">
                    <a16:creationId xmlns:a16="http://schemas.microsoft.com/office/drawing/2014/main" id="{2D990D40-B7BD-6C1E-EBEE-4F9692BE237D}"/>
                  </a:ext>
                </a:extLst>
              </p:cNvPr>
              <p:cNvSpPr txBox="1"/>
              <p:nvPr/>
            </p:nvSpPr>
            <p:spPr>
              <a:xfrm>
                <a:off x="4951857" y="1905661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9" name="文字方塊 66">
                <a:extLst>
                  <a:ext uri="{FF2B5EF4-FFF2-40B4-BE49-F238E27FC236}">
                    <a16:creationId xmlns:a16="http://schemas.microsoft.com/office/drawing/2014/main" id="{2D990D40-B7BD-6C1E-EBEE-4F9692BE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857" y="1905661"/>
                <a:ext cx="346697" cy="369332"/>
              </a:xfrm>
              <a:prstGeom prst="rect">
                <a:avLst/>
              </a:prstGeom>
              <a:blipFill>
                <a:blip r:embed="rId11"/>
                <a:stretch>
                  <a:fillRect l="-10345" r="-689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67">
                <a:extLst>
                  <a:ext uri="{FF2B5EF4-FFF2-40B4-BE49-F238E27FC236}">
                    <a16:creationId xmlns:a16="http://schemas.microsoft.com/office/drawing/2014/main" id="{64E72A22-110A-AD05-99D5-9DAAC7E5A46C}"/>
                  </a:ext>
                </a:extLst>
              </p:cNvPr>
              <p:cNvSpPr txBox="1"/>
              <p:nvPr/>
            </p:nvSpPr>
            <p:spPr>
              <a:xfrm>
                <a:off x="6236705" y="1905661"/>
                <a:ext cx="340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0" name="文字方塊 67">
                <a:extLst>
                  <a:ext uri="{FF2B5EF4-FFF2-40B4-BE49-F238E27FC236}">
                    <a16:creationId xmlns:a16="http://schemas.microsoft.com/office/drawing/2014/main" id="{64E72A22-110A-AD05-99D5-9DAAC7E5A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05" y="1905661"/>
                <a:ext cx="340671" cy="369332"/>
              </a:xfrm>
              <a:prstGeom prst="rect">
                <a:avLst/>
              </a:prstGeom>
              <a:blipFill>
                <a:blip r:embed="rId12"/>
                <a:stretch>
                  <a:fillRect l="-11111" r="-740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68">
                <a:extLst>
                  <a:ext uri="{FF2B5EF4-FFF2-40B4-BE49-F238E27FC236}">
                    <a16:creationId xmlns:a16="http://schemas.microsoft.com/office/drawing/2014/main" id="{FE72F4CB-ED2E-3ADB-EFAD-6E7DDB9E7ECF}"/>
                  </a:ext>
                </a:extLst>
              </p:cNvPr>
              <p:cNvSpPr txBox="1"/>
              <p:nvPr/>
            </p:nvSpPr>
            <p:spPr>
              <a:xfrm>
                <a:off x="7473273" y="1905661"/>
                <a:ext cx="346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1" name="文字方塊 68">
                <a:extLst>
                  <a:ext uri="{FF2B5EF4-FFF2-40B4-BE49-F238E27FC236}">
                    <a16:creationId xmlns:a16="http://schemas.microsoft.com/office/drawing/2014/main" id="{FE72F4CB-ED2E-3ADB-EFAD-6E7DDB9E7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73" y="1905661"/>
                <a:ext cx="346697" cy="369332"/>
              </a:xfrm>
              <a:prstGeom prst="rect">
                <a:avLst/>
              </a:prstGeom>
              <a:blipFill>
                <a:blip r:embed="rId13"/>
                <a:stretch>
                  <a:fillRect l="-10714" r="-71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箭號: 向下 69">
            <a:extLst>
              <a:ext uri="{FF2B5EF4-FFF2-40B4-BE49-F238E27FC236}">
                <a16:creationId xmlns:a16="http://schemas.microsoft.com/office/drawing/2014/main" id="{629E21C3-6BD0-FB4F-6B62-2DA21FC8314F}"/>
              </a:ext>
            </a:extLst>
          </p:cNvPr>
          <p:cNvSpPr/>
          <p:nvPr/>
        </p:nvSpPr>
        <p:spPr>
          <a:xfrm flipV="1">
            <a:off x="5307758" y="1847609"/>
            <a:ext cx="417800" cy="543998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864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6774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Metric-Based Meta-Learning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825CF-7BAD-64C2-8CB1-2073357FBC56}"/>
              </a:ext>
            </a:extLst>
          </p:cNvPr>
          <p:cNvSpPr txBox="1"/>
          <p:nvPr/>
        </p:nvSpPr>
        <p:spPr>
          <a:xfrm>
            <a:off x="0" y="6583285"/>
            <a:ext cx="3592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https://www.youtube.com/watch?v=semSxPP2Yzg</a:t>
            </a:r>
            <a:r>
              <a:rPr lang="en-US" sz="1000" dirty="0"/>
              <a:t> </a:t>
            </a:r>
          </a:p>
          <a:p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B489B-0052-A6CD-8330-B3DA3C7C3FF0}"/>
              </a:ext>
            </a:extLst>
          </p:cNvPr>
          <p:cNvSpPr txBox="1"/>
          <p:nvPr/>
        </p:nvSpPr>
        <p:spPr>
          <a:xfrm>
            <a:off x="448263" y="1145099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 Network</a:t>
            </a:r>
          </a:p>
        </p:txBody>
      </p:sp>
      <p:pic>
        <p:nvPicPr>
          <p:cNvPr id="34" name="圖片 4">
            <a:extLst>
              <a:ext uri="{FF2B5EF4-FFF2-40B4-BE49-F238E27FC236}">
                <a16:creationId xmlns:a16="http://schemas.microsoft.com/office/drawing/2014/main" id="{DECB8F74-6EBC-1FDF-2FAB-8B80CC056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37816"/>
            <a:ext cx="9144000" cy="45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17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Application: Optimizer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07FC4-D4DC-B6B0-5FA6-E3A1F63D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28886"/>
            <a:ext cx="7772400" cy="4104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8A38-14AC-669A-63A5-3AEC92D9CB1D}"/>
              </a:ext>
            </a:extLst>
          </p:cNvPr>
          <p:cNvSpPr txBox="1"/>
          <p:nvPr/>
        </p:nvSpPr>
        <p:spPr>
          <a:xfrm>
            <a:off x="3137483" y="1190634"/>
            <a:ext cx="624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Learning to learn by gradient descent by gradient descent, 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F7061-F500-3C20-3317-C1B37D9C5B25}"/>
              </a:ext>
            </a:extLst>
          </p:cNvPr>
          <p:cNvSpPr txBox="1"/>
          <p:nvPr/>
        </p:nvSpPr>
        <p:spPr>
          <a:xfrm>
            <a:off x="2653119" y="6002709"/>
            <a:ext cx="721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Right: The LSTM optimizer was trained on an MLP with sigmoid activations.</a:t>
            </a:r>
          </a:p>
        </p:txBody>
      </p:sp>
    </p:spTree>
    <p:extLst>
      <p:ext uri="{BB962C8B-B14F-4D97-AF65-F5344CB8AC3E}">
        <p14:creationId xmlns:p14="http://schemas.microsoft.com/office/powerpoint/2010/main" val="220225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10471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Application: Neural Architectural Search (NAS)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D53B6-8CCF-5E1B-4D69-8987D13A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58072"/>
            <a:ext cx="7772400" cy="298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CD63F-CAD9-9DDB-0BC0-6111EE28F097}"/>
              </a:ext>
            </a:extLst>
          </p:cNvPr>
          <p:cNvSpPr txBox="1"/>
          <p:nvPr/>
        </p:nvSpPr>
        <p:spPr>
          <a:xfrm>
            <a:off x="469784" y="1295502"/>
            <a:ext cx="402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NAS as a sequence-to-sequence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8023A-8D58-56A5-805E-68F912C65D6C}"/>
              </a:ext>
            </a:extLst>
          </p:cNvPr>
          <p:cNvSpPr txBox="1"/>
          <p:nvPr/>
        </p:nvSpPr>
        <p:spPr>
          <a:xfrm>
            <a:off x="3021985" y="2036512"/>
            <a:ext cx="61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Neural Architecture Search with Reinforcement Learning, 2017</a:t>
            </a:r>
          </a:p>
        </p:txBody>
      </p:sp>
    </p:spTree>
    <p:extLst>
      <p:ext uri="{BB962C8B-B14F-4D97-AF65-F5344CB8AC3E}">
        <p14:creationId xmlns:p14="http://schemas.microsoft.com/office/powerpoint/2010/main" val="101714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10471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Application: Neural Architectural Search (NAS)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317C2-6C6B-5942-130A-ED9480F0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247" y="2743199"/>
            <a:ext cx="4807224" cy="18717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4C53B8-1934-411A-055B-D3305566C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2" y="2073885"/>
            <a:ext cx="6861994" cy="3378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5542C5-73EF-99BB-47A8-E13742DEE9F5}"/>
              </a:ext>
            </a:extLst>
          </p:cNvPr>
          <p:cNvSpPr txBox="1"/>
          <p:nvPr/>
        </p:nvSpPr>
        <p:spPr>
          <a:xfrm>
            <a:off x="391886" y="1083876"/>
            <a:ext cx="1081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Gradient-Based NAS for discovering high-performance CNN for image classification &amp; RNN for language modelling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06FA1-AD29-7053-16B9-55AB81F84456}"/>
              </a:ext>
            </a:extLst>
          </p:cNvPr>
          <p:cNvSpPr txBox="1"/>
          <p:nvPr/>
        </p:nvSpPr>
        <p:spPr>
          <a:xfrm>
            <a:off x="1288145" y="1697790"/>
            <a:ext cx="480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DARTS: Differentiable Architectural Search, 2019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79A8F-93F8-2FF6-B9CB-037883ADADA8}"/>
              </a:ext>
            </a:extLst>
          </p:cNvPr>
          <p:cNvSpPr/>
          <p:nvPr/>
        </p:nvSpPr>
        <p:spPr>
          <a:xfrm>
            <a:off x="10528183" y="2902591"/>
            <a:ext cx="1300294" cy="165263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4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731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Application: Data Augmentation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22390-BE5A-483E-9502-1B3F5E9B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473608"/>
            <a:ext cx="7772400" cy="4178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325B1-51A8-5404-1CC1-11A0C64B31AF}"/>
              </a:ext>
            </a:extLst>
          </p:cNvPr>
          <p:cNvSpPr txBox="1"/>
          <p:nvPr/>
        </p:nvSpPr>
        <p:spPr>
          <a:xfrm>
            <a:off x="1409865" y="1104276"/>
            <a:ext cx="573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DADA: Differentiable Automatic Data Augmentation,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BC58E-1BF0-5E34-BD72-B4B204BE7728}"/>
              </a:ext>
            </a:extLst>
          </p:cNvPr>
          <p:cNvSpPr txBox="1"/>
          <p:nvPr/>
        </p:nvSpPr>
        <p:spPr>
          <a:xfrm>
            <a:off x="1512515" y="5836286"/>
            <a:ext cx="5541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DADA relaxes the discrete DA policy selection to a </a:t>
            </a:r>
          </a:p>
          <a:p>
            <a:r>
              <a:rPr lang="en-US" dirty="0"/>
              <a:t>differentiable optimization problem via Gumbel-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D0022-9041-4423-C584-E1CA353F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973" y="2027572"/>
            <a:ext cx="3083141" cy="2802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CF9476-4EC4-EA8F-2D8F-B409A25E7EFC}"/>
              </a:ext>
            </a:extLst>
          </p:cNvPr>
          <p:cNvSpPr txBox="1"/>
          <p:nvPr/>
        </p:nvSpPr>
        <p:spPr>
          <a:xfrm>
            <a:off x="9108859" y="4830427"/>
            <a:ext cx="30831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AA: </a:t>
            </a:r>
            <a:r>
              <a:rPr lang="en-US" dirty="0" err="1"/>
              <a:t>AutoAugment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PBA: </a:t>
            </a:r>
            <a:r>
              <a:rPr lang="en-US" dirty="0"/>
              <a:t>Population Based Augmentation</a:t>
            </a:r>
          </a:p>
          <a:p>
            <a:endParaRPr lang="en-US" dirty="0"/>
          </a:p>
          <a:p>
            <a:r>
              <a:rPr lang="en-US" b="1" dirty="0"/>
              <a:t>Fast AA: </a:t>
            </a:r>
            <a:r>
              <a:rPr lang="en-US" dirty="0"/>
              <a:t>Fast </a:t>
            </a:r>
            <a:r>
              <a:rPr lang="en-US" dirty="0" err="1"/>
              <a:t>AutoAugment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4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2980403" y="2921168"/>
            <a:ext cx="62311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Gloria Hallelujah" panose="02000000000000000000" pitchFamily="2" charset="0"/>
              </a:rPr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71646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1060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Unsupervised / Semi-Supervised Meta-Learning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CE128-B0CB-BB1D-136C-C6827880C744}"/>
              </a:ext>
            </a:extLst>
          </p:cNvPr>
          <p:cNvSpPr txBox="1"/>
          <p:nvPr/>
        </p:nvSpPr>
        <p:spPr>
          <a:xfrm>
            <a:off x="588936" y="1317356"/>
            <a:ext cx="64313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unlabeled dataset(s) </a:t>
            </a:r>
            <a:r>
              <a:rPr lang="en-US" dirty="0">
                <a:sym typeface="Wingdings" pitchFamily="2" charset="2"/>
              </a:rPr>
              <a:t> Propose tasks  Run meta-learning 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Goal: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Automatically construct tasks from unlabeled data.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For more info: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Lecture: watch </a:t>
            </a:r>
            <a:r>
              <a:rPr lang="en-US" dirty="0">
                <a:hlinkClick r:id="rId2"/>
              </a:rPr>
              <a:t>https://youtu.be/4z3ijI9QacE?t=2929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6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Bayesian Meta-Learning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CE128-B0CB-BB1D-136C-C6827880C744}"/>
              </a:ext>
            </a:extLst>
          </p:cNvPr>
          <p:cNvSpPr txBox="1"/>
          <p:nvPr/>
        </p:nvSpPr>
        <p:spPr>
          <a:xfrm>
            <a:off x="588936" y="1317356"/>
            <a:ext cx="888595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Incorporating Bayesian methods and probabilistic reasoning with meta-learning.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Goal: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err="1"/>
              <a:t>Explictly</a:t>
            </a:r>
            <a:r>
              <a:rPr lang="en-US" dirty="0"/>
              <a:t> model and reason about </a:t>
            </a:r>
            <a:r>
              <a:rPr lang="en-US" b="1" dirty="0"/>
              <a:t>uncertainty </a:t>
            </a:r>
            <a:r>
              <a:rPr lang="en-US" dirty="0"/>
              <a:t>in the meta-learning process.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For more info:</a:t>
            </a:r>
          </a:p>
          <a:p>
            <a:endParaRPr lang="en-US" b="1" dirty="0"/>
          </a:p>
          <a:p>
            <a:r>
              <a:rPr lang="en-US" dirty="0"/>
              <a:t>- Lecture: watch </a:t>
            </a:r>
            <a:r>
              <a:rPr lang="en-US" dirty="0">
                <a:hlinkClick r:id="rId2"/>
              </a:rPr>
              <a:t>https://www.youtube.com/watch?v=-y3ufzjgmlY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Applications in CV: see </a:t>
            </a:r>
            <a:r>
              <a:rPr lang="en-US" i="1" dirty="0"/>
              <a:t>Meta-Learning: Theory, Algorithms and Applications: Section 5.2.13</a:t>
            </a:r>
          </a:p>
          <a:p>
            <a:pPr marL="285750" indent="-285750">
              <a:buFontTx/>
              <a:buChar char="-"/>
            </a:pPr>
            <a:endParaRPr lang="en-US" i="1" dirty="0"/>
          </a:p>
          <a:p>
            <a:pPr marL="285750" indent="-285750">
              <a:buFontTx/>
              <a:buChar char="-"/>
            </a:pPr>
            <a:r>
              <a:rPr lang="en-US" dirty="0"/>
              <a:t>Applications in NLP: see </a:t>
            </a:r>
            <a:r>
              <a:rPr lang="en-US" i="1" dirty="0"/>
              <a:t>Meta-Learning: Theory, Algorithms and Applications: Section 6.6.3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96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Meta Reinforcement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157C3-93CB-228A-74AB-66456A59A0D7}"/>
              </a:ext>
            </a:extLst>
          </p:cNvPr>
          <p:cNvSpPr txBox="1"/>
          <p:nvPr/>
        </p:nvSpPr>
        <p:spPr>
          <a:xfrm>
            <a:off x="612183" y="1285051"/>
            <a:ext cx="628738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Learning to Explore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Goal: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Given a small amount of experience, learn to solve the test task in meta test time;</a:t>
            </a:r>
          </a:p>
          <a:p>
            <a:pPr marL="285750" indent="-285750">
              <a:buFontTx/>
              <a:buChar char="-"/>
            </a:pPr>
            <a:r>
              <a:rPr lang="en-US" dirty="0"/>
              <a:t>by learning how to learn many other task during meta train time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For more info: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Lecture: watch </a:t>
            </a:r>
            <a:r>
              <a:rPr lang="en-US" dirty="0">
                <a:hlinkClick r:id="rId2"/>
              </a:rPr>
              <a:t>https://www.youtube.com/watch?v=gUutjhnc2Q4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https://www.youtube.com/watch?v=_KoLFz5BTWw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https://www.youtube.com/watch?v=VGLqzbsOSJY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see </a:t>
            </a:r>
            <a:r>
              <a:rPr lang="en-US" i="1" dirty="0"/>
              <a:t>Meta-Learning: Theory, Algorithms and Applications: Chapter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964A6-6E79-7DEA-367C-E24739658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185" y="1879539"/>
            <a:ext cx="5240934" cy="3098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B49A8-229B-ABA0-A722-D89941DD4592}"/>
              </a:ext>
            </a:extLst>
          </p:cNvPr>
          <p:cNvSpPr txBox="1"/>
          <p:nvPr/>
        </p:nvSpPr>
        <p:spPr>
          <a:xfrm>
            <a:off x="7272612" y="4978461"/>
            <a:ext cx="4344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</a:t>
            </a:r>
            <a:r>
              <a:rPr lang="en-US" sz="1000" b="1" dirty="0"/>
              <a:t>Meta Reinforcement Learning Adaptable Models &amp; Policies, CS330, 2021</a:t>
            </a:r>
          </a:p>
        </p:txBody>
      </p:sp>
    </p:spTree>
    <p:extLst>
      <p:ext uri="{BB962C8B-B14F-4D97-AF65-F5344CB8AC3E}">
        <p14:creationId xmlns:p14="http://schemas.microsoft.com/office/powerpoint/2010/main" val="87235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ece of paper with torn edges&#10;&#10;Description automatically generated with low confidence">
            <a:extLst>
              <a:ext uri="{FF2B5EF4-FFF2-40B4-BE49-F238E27FC236}">
                <a16:creationId xmlns:a16="http://schemas.microsoft.com/office/drawing/2014/main" id="{09756CF2-F6BD-26E3-D524-9C8AA434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2671" y="-1026368"/>
            <a:ext cx="14164089" cy="9007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1511559" y="673963"/>
            <a:ext cx="442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Map of Resources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AC601-1AB3-A943-9922-32DB7A168BBD}"/>
              </a:ext>
            </a:extLst>
          </p:cNvPr>
          <p:cNvSpPr txBox="1"/>
          <p:nvPr/>
        </p:nvSpPr>
        <p:spPr>
          <a:xfrm>
            <a:off x="1511559" y="1953907"/>
            <a:ext cx="895405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hlinkClick r:id="rId3"/>
              </a:rPr>
              <a:t>Stanford CS 330 Deep Multi-Task and Meta Learning</a:t>
            </a:r>
            <a:r>
              <a:rPr lang="en-US" sz="2400" dirty="0"/>
              <a:t> </a:t>
            </a:r>
            <a:r>
              <a:rPr lang="en-US" sz="2400" i="1" dirty="0"/>
              <a:t>(For Depth)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>
                <a:hlinkClick r:id="rId4"/>
              </a:rPr>
              <a:t>Machine Learning Course </a:t>
            </a:r>
            <a:r>
              <a:rPr lang="en-US" sz="2400" dirty="0"/>
              <a:t>(National Taiwan University), in Mandarin </a:t>
            </a:r>
          </a:p>
          <a:p>
            <a:r>
              <a:rPr lang="en-US" sz="2400" dirty="0"/>
              <a:t>    </a:t>
            </a:r>
            <a:r>
              <a:rPr lang="en-US" sz="2400" i="1" dirty="0"/>
              <a:t>(For Breadth)</a:t>
            </a:r>
          </a:p>
          <a:p>
            <a:r>
              <a:rPr lang="en-US" sz="2400" dirty="0"/>
              <a:t>  </a:t>
            </a:r>
          </a:p>
          <a:p>
            <a:pPr marL="285750" indent="-285750">
              <a:buFontTx/>
              <a:buChar char="-"/>
            </a:pPr>
            <a:r>
              <a:rPr lang="en-SG" sz="2400" i="0" dirty="0">
                <a:solidFill>
                  <a:srgbClr val="1E1915"/>
                </a:solidFill>
                <a:effectLst/>
                <a:latin typeface="Copernicus"/>
                <a:hlinkClick r:id="rId5"/>
              </a:rPr>
              <a:t>Meta-Learning: Theory, Algorithms and Applications</a:t>
            </a:r>
            <a:endParaRPr lang="en-SG" sz="2400" i="0" dirty="0">
              <a:solidFill>
                <a:srgbClr val="1E1915"/>
              </a:solidFill>
              <a:effectLst/>
              <a:latin typeface="Copernicus"/>
            </a:endParaRPr>
          </a:p>
          <a:p>
            <a:pPr marL="285750" indent="-285750">
              <a:buFontTx/>
              <a:buChar char="-"/>
            </a:pPr>
            <a:endParaRPr lang="en-SG" sz="2400" i="0" dirty="0">
              <a:solidFill>
                <a:srgbClr val="1E1915"/>
              </a:solidFill>
              <a:effectLst/>
              <a:latin typeface="Copernicus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hlinkClick r:id="rId6"/>
              </a:rPr>
              <a:t>Meta-Learning in PyTorch</a:t>
            </a:r>
            <a:r>
              <a:rPr lang="en-US" sz="2400" dirty="0"/>
              <a:t> </a:t>
            </a:r>
            <a:r>
              <a:rPr lang="en-US" sz="2400" dirty="0" err="1"/>
              <a:t>Youtube</a:t>
            </a:r>
            <a:r>
              <a:rPr lang="en-US" sz="2400" dirty="0"/>
              <a:t> Playlist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SG" sz="2400" i="0" dirty="0">
                <a:solidFill>
                  <a:srgbClr val="000000"/>
                </a:solidFill>
                <a:effectLst/>
                <a:cs typeface="Calibri" panose="020F0502020204030204" pitchFamily="34" charset="0"/>
                <a:hlinkClick r:id="rId7"/>
              </a:rPr>
              <a:t>Meta Learning for Natural Language Processing: A Survey</a:t>
            </a:r>
            <a:endParaRPr lang="en-SG" sz="2400" i="0" dirty="0">
              <a:solidFill>
                <a:srgbClr val="000000"/>
              </a:solidFill>
              <a:effectLst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927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026089" y="2459504"/>
            <a:ext cx="61398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Gloria Hallelujah" panose="02000000000000000000" pitchFamily="2" charset="0"/>
              </a:rPr>
              <a:t>Meta Learning </a:t>
            </a:r>
          </a:p>
          <a:p>
            <a:pPr algn="ctr"/>
            <a:r>
              <a:rPr lang="en-US" sz="6000" b="1" dirty="0">
                <a:latin typeface="Gloria Hallelujah" panose="02000000000000000000" pitchFamily="2" charset="0"/>
              </a:rPr>
              <a:t>and NLP</a:t>
            </a:r>
          </a:p>
        </p:txBody>
      </p:sp>
    </p:spTree>
    <p:extLst>
      <p:ext uri="{BB962C8B-B14F-4D97-AF65-F5344CB8AC3E}">
        <p14:creationId xmlns:p14="http://schemas.microsoft.com/office/powerpoint/2010/main" val="139156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10310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Meta-Learning and Self-Supervised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147D7-C0D7-5FFD-AC12-15416C52AD10}"/>
              </a:ext>
            </a:extLst>
          </p:cNvPr>
          <p:cNvSpPr txBox="1"/>
          <p:nvPr/>
        </p:nvSpPr>
        <p:spPr>
          <a:xfrm>
            <a:off x="0" y="6611779"/>
            <a:ext cx="3021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3"/>
              </a:rPr>
              <a:t>https://youtu.be/QNfymMRUg3M?t=87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7A707-F665-03D1-6D6E-4F73823F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392" y="1497801"/>
            <a:ext cx="7772400" cy="46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76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10310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Meta-Learning and Self-Supervised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147D7-C0D7-5FFD-AC12-15416C52AD10}"/>
              </a:ext>
            </a:extLst>
          </p:cNvPr>
          <p:cNvSpPr txBox="1"/>
          <p:nvPr/>
        </p:nvSpPr>
        <p:spPr>
          <a:xfrm>
            <a:off x="0" y="6611779"/>
            <a:ext cx="3021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3"/>
              </a:rPr>
              <a:t>https://youtu.be/QNfymMRUg3M?t=87</a:t>
            </a: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69D53-3EFC-CFA1-50AE-615B3FC94F46}"/>
              </a:ext>
            </a:extLst>
          </p:cNvPr>
          <p:cNvSpPr txBox="1"/>
          <p:nvPr/>
        </p:nvSpPr>
        <p:spPr>
          <a:xfrm flipH="1">
            <a:off x="1009401" y="2016253"/>
            <a:ext cx="540327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/>
              <a:t>MAML learns the initialization parameter 𝜙 by gradient descent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In other words, you need a set of initialization parameters to find the initialization parameter for your downstream architecture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BERT can serve as 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1C3F4-4E29-65EF-D7E3-A1122D927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630" y="1526048"/>
            <a:ext cx="3626557" cy="45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Meta-Learning and NLP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147D7-C0D7-5FFD-AC12-15416C52AD10}"/>
              </a:ext>
            </a:extLst>
          </p:cNvPr>
          <p:cNvSpPr txBox="1"/>
          <p:nvPr/>
        </p:nvSpPr>
        <p:spPr>
          <a:xfrm>
            <a:off x="1286097" y="6510521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</a:t>
            </a:r>
            <a:r>
              <a:rPr lang="en-US" sz="1000" b="1" dirty="0"/>
              <a:t>Meta Learning for Natural Language Processing: A Survey,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5FF25-CD90-A387-D4E5-F1341BD7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122972"/>
            <a:ext cx="5313747" cy="5387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E0910-09FC-6C6B-98D1-861C29BAC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650" y="1122972"/>
            <a:ext cx="4502756" cy="342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D0A49-6C89-BB73-ACE7-3E6C7C029CC6}"/>
              </a:ext>
            </a:extLst>
          </p:cNvPr>
          <p:cNvSpPr txBox="1"/>
          <p:nvPr/>
        </p:nvSpPr>
        <p:spPr>
          <a:xfrm>
            <a:off x="6771438" y="4547271"/>
            <a:ext cx="46039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From </a:t>
            </a:r>
            <a:r>
              <a:rPr lang="en-US" sz="1000" b="1" dirty="0"/>
              <a:t>Learning to Few-Shot Learn Across Diverse Natural Language Classification Tasks, 2020</a:t>
            </a:r>
          </a:p>
          <a:p>
            <a:pPr algn="ctr"/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1ECB32-DE93-8108-C281-2D89C8FD4643}"/>
              </a:ext>
            </a:extLst>
          </p:cNvPr>
          <p:cNvSpPr txBox="1"/>
          <p:nvPr/>
        </p:nvSpPr>
        <p:spPr>
          <a:xfrm>
            <a:off x="7234367" y="5134863"/>
            <a:ext cx="3779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LEOPARD model: </a:t>
            </a:r>
          </a:p>
          <a:p>
            <a:pPr algn="ctr"/>
            <a:r>
              <a:rPr lang="en-US" dirty="0"/>
              <a:t>for learning new NLP classification tasks with k-examples and with </a:t>
            </a:r>
            <a:r>
              <a:rPr lang="en-US" i="1" dirty="0"/>
              <a:t>different number of classes</a:t>
            </a:r>
          </a:p>
        </p:txBody>
      </p:sp>
    </p:spTree>
    <p:extLst>
      <p:ext uri="{BB962C8B-B14F-4D97-AF65-F5344CB8AC3E}">
        <p14:creationId xmlns:p14="http://schemas.microsoft.com/office/powerpoint/2010/main" val="430194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Meta-Learning and NLP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147D7-C0D7-5FFD-AC12-15416C52AD10}"/>
              </a:ext>
            </a:extLst>
          </p:cNvPr>
          <p:cNvSpPr txBox="1"/>
          <p:nvPr/>
        </p:nvSpPr>
        <p:spPr>
          <a:xfrm>
            <a:off x="1014288" y="1213098"/>
            <a:ext cx="4002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Investigating Meta-Learning Algorithms </a:t>
            </a:r>
          </a:p>
          <a:p>
            <a:pPr algn="ctr"/>
            <a:r>
              <a:rPr lang="en-US" b="1" dirty="0"/>
              <a:t>for Low-Resource Natural Language </a:t>
            </a:r>
          </a:p>
          <a:p>
            <a:pPr algn="ctr"/>
            <a:r>
              <a:rPr lang="en-US" b="1" dirty="0"/>
              <a:t>Understanding Tasks,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9D6FB-AC66-6EF7-EDC8-754183E4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4174"/>
            <a:ext cx="5810580" cy="4618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58B977-611B-EBFD-9881-F0A876B61284}"/>
              </a:ext>
            </a:extLst>
          </p:cNvPr>
          <p:cNvSpPr txBox="1"/>
          <p:nvPr/>
        </p:nvSpPr>
        <p:spPr>
          <a:xfrm>
            <a:off x="2115608" y="6546670"/>
            <a:ext cx="8664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b="0" i="0" dirty="0">
                <a:solidFill>
                  <a:srgbClr val="47515C"/>
                </a:solidFill>
                <a:effectLst/>
                <a:latin typeface="Lato" panose="020F0502020204030203" pitchFamily="34" charset="0"/>
              </a:rPr>
              <a:t>The </a:t>
            </a:r>
            <a:r>
              <a:rPr lang="en-SG" sz="1400" b="0" i="0" dirty="0" err="1">
                <a:solidFill>
                  <a:srgbClr val="47515C"/>
                </a:solidFill>
                <a:effectLst/>
                <a:latin typeface="Lato" panose="020F0502020204030203" pitchFamily="34" charset="0"/>
              </a:rPr>
              <a:t>SciTail</a:t>
            </a:r>
            <a:r>
              <a:rPr lang="en-SG" sz="1400" b="0" i="0" dirty="0">
                <a:solidFill>
                  <a:srgbClr val="47515C"/>
                </a:solidFill>
                <a:effectLst/>
                <a:latin typeface="Lato" panose="020F0502020204030203" pitchFamily="34" charset="0"/>
              </a:rPr>
              <a:t> dataset is an entailment dataset created from multiple-choice science exams and web sentences.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494EF-E578-D1B1-68C2-142A53008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2457053"/>
            <a:ext cx="5288886" cy="3386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F089C0-4DC1-500A-90DC-87CFAED73E9C}"/>
              </a:ext>
            </a:extLst>
          </p:cNvPr>
          <p:cNvSpPr txBox="1"/>
          <p:nvPr/>
        </p:nvSpPr>
        <p:spPr>
          <a:xfrm>
            <a:off x="6564789" y="6082507"/>
            <a:ext cx="487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Multi-task learning is a base line of Meta-Learning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23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4231547" y="2767280"/>
            <a:ext cx="3363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Gloria Hallelujah" panose="02000000000000000000" pitchFamily="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3634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AAFD6A0-8370-ED23-018D-10712624B228}"/>
              </a:ext>
            </a:extLst>
          </p:cNvPr>
          <p:cNvSpPr/>
          <p:nvPr/>
        </p:nvSpPr>
        <p:spPr>
          <a:xfrm>
            <a:off x="4219044" y="4260556"/>
            <a:ext cx="4394552" cy="1970617"/>
          </a:xfrm>
          <a:prstGeom prst="rect">
            <a:avLst/>
          </a:prstGeom>
          <a:solidFill>
            <a:schemeClr val="accent6">
              <a:alpha val="92913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Examples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816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Machine Learning &amp; Meta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CC409-0B8C-7C11-3B55-A2C5B7DDBF1C}"/>
              </a:ext>
            </a:extLst>
          </p:cNvPr>
          <p:cNvSpPr txBox="1"/>
          <p:nvPr/>
        </p:nvSpPr>
        <p:spPr>
          <a:xfrm>
            <a:off x="776857" y="1541732"/>
            <a:ext cx="509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b="1" u="sng" dirty="0"/>
              <a:t>Machine Learning</a:t>
            </a:r>
            <a:r>
              <a:rPr lang="en-US" sz="2400" dirty="0"/>
              <a:t> ≈  find a function 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3565B-D210-0D42-C285-DD85ECF0E6FB}"/>
              </a:ext>
            </a:extLst>
          </p:cNvPr>
          <p:cNvSpPr txBox="1"/>
          <p:nvPr/>
        </p:nvSpPr>
        <p:spPr>
          <a:xfrm>
            <a:off x="3022953" y="2468616"/>
            <a:ext cx="2334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Dog-Cat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F7D96-FE5A-6146-F638-147458CB2E34}"/>
              </a:ext>
            </a:extLst>
          </p:cNvPr>
          <p:cNvSpPr txBox="1"/>
          <p:nvPr/>
        </p:nvSpPr>
        <p:spPr>
          <a:xfrm>
            <a:off x="5909094" y="2547821"/>
            <a:ext cx="301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𝑓</a:t>
            </a:r>
            <a:r>
              <a:rPr lang="el-GR" baseline="-25000" dirty="0"/>
              <a:t>θ</a:t>
            </a:r>
            <a:r>
              <a:rPr lang="en-US" baseline="-25000" dirty="0"/>
              <a:t> </a:t>
            </a:r>
            <a:r>
              <a:rPr lang="en-US" dirty="0"/>
              <a:t>(                                ) = “cat”</a:t>
            </a:r>
          </a:p>
        </p:txBody>
      </p:sp>
      <p:pic>
        <p:nvPicPr>
          <p:cNvPr id="11" name="Picture 10" descr="A cat lying on the floor&#10;&#10;Description automatically generated">
            <a:extLst>
              <a:ext uri="{FF2B5EF4-FFF2-40B4-BE49-F238E27FC236}">
                <a16:creationId xmlns:a16="http://schemas.microsoft.com/office/drawing/2014/main" id="{3DFF118F-AC75-3F0C-B70C-EE65CE02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20" y="2252232"/>
            <a:ext cx="1497446" cy="998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CE99DB-885D-34BF-C249-41AA48DB65E6}"/>
              </a:ext>
            </a:extLst>
          </p:cNvPr>
          <p:cNvSpPr txBox="1"/>
          <p:nvPr/>
        </p:nvSpPr>
        <p:spPr>
          <a:xfrm>
            <a:off x="0" y="6611779"/>
            <a:ext cx="6098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3"/>
              </a:rPr>
              <a:t>https://youtu.be/xoastiYx9JU?t=1745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A40D6-849F-F4E9-2EE5-263F4686A6E5}"/>
              </a:ext>
            </a:extLst>
          </p:cNvPr>
          <p:cNvSpPr txBox="1"/>
          <p:nvPr/>
        </p:nvSpPr>
        <p:spPr>
          <a:xfrm>
            <a:off x="776857" y="3659480"/>
            <a:ext cx="748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b="1" u="sng" dirty="0"/>
              <a:t>Meta Learning</a:t>
            </a:r>
            <a:r>
              <a:rPr lang="en-US" sz="2400" dirty="0"/>
              <a:t> ≈  find a </a:t>
            </a:r>
            <a:r>
              <a:rPr lang="en-US" sz="2400" b="1" dirty="0">
                <a:solidFill>
                  <a:srgbClr val="FF0000"/>
                </a:solidFill>
              </a:rPr>
              <a:t>function F </a:t>
            </a:r>
            <a:r>
              <a:rPr lang="en-US" sz="2400" dirty="0"/>
              <a:t>that finds a function f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DCFC97-E335-1E77-DE1A-85FD60928799}"/>
              </a:ext>
            </a:extLst>
          </p:cNvPr>
          <p:cNvSpPr txBox="1"/>
          <p:nvPr/>
        </p:nvSpPr>
        <p:spPr>
          <a:xfrm>
            <a:off x="1509623" y="509201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Algorithm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E0292-8F2A-6761-A1B5-A9DF8C39612A}"/>
              </a:ext>
            </a:extLst>
          </p:cNvPr>
          <p:cNvSpPr txBox="1"/>
          <p:nvPr/>
        </p:nvSpPr>
        <p:spPr>
          <a:xfrm>
            <a:off x="3717582" y="5094589"/>
            <a:ext cx="561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𝐹</a:t>
            </a:r>
            <a:r>
              <a:rPr lang="el-GR" baseline="-25000" dirty="0"/>
              <a:t>φ</a:t>
            </a:r>
            <a:r>
              <a:rPr lang="en-US" dirty="0"/>
              <a:t> (                                                                                      ) = 𝑓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619D5-67F8-8E31-2F94-3AF4F2674A92}"/>
              </a:ext>
            </a:extLst>
          </p:cNvPr>
          <p:cNvSpPr/>
          <p:nvPr/>
        </p:nvSpPr>
        <p:spPr>
          <a:xfrm>
            <a:off x="4315249" y="4984038"/>
            <a:ext cx="692793" cy="69279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F4F8DB-90D3-FAE8-0092-44C65B834E0B}"/>
              </a:ext>
            </a:extLst>
          </p:cNvPr>
          <p:cNvSpPr/>
          <p:nvPr/>
        </p:nvSpPr>
        <p:spPr>
          <a:xfrm>
            <a:off x="5177781" y="4984037"/>
            <a:ext cx="692793" cy="69279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BB49-5057-0D9D-1F15-089129DEF770}"/>
              </a:ext>
            </a:extLst>
          </p:cNvPr>
          <p:cNvSpPr/>
          <p:nvPr/>
        </p:nvSpPr>
        <p:spPr>
          <a:xfrm>
            <a:off x="6040313" y="4984037"/>
            <a:ext cx="692793" cy="69279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51E787-5541-86E7-F3A7-E615A6539172}"/>
              </a:ext>
            </a:extLst>
          </p:cNvPr>
          <p:cNvSpPr/>
          <p:nvPr/>
        </p:nvSpPr>
        <p:spPr>
          <a:xfrm>
            <a:off x="6902845" y="4984036"/>
            <a:ext cx="692793" cy="69279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7CEEE7-91AF-B8D1-175B-DA4F19362172}"/>
              </a:ext>
            </a:extLst>
          </p:cNvPr>
          <p:cNvSpPr/>
          <p:nvPr/>
        </p:nvSpPr>
        <p:spPr>
          <a:xfrm>
            <a:off x="7765377" y="4984035"/>
            <a:ext cx="692793" cy="69279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F24BDD-4465-D2C9-8F67-098B5CDBA966}"/>
              </a:ext>
            </a:extLst>
          </p:cNvPr>
          <p:cNvSpPr txBox="1"/>
          <p:nvPr/>
        </p:nvSpPr>
        <p:spPr>
          <a:xfrm>
            <a:off x="4315249" y="5702506"/>
            <a:ext cx="402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           Cat         Cat            Dog         Cat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E5A8F41-991A-19D4-56DE-6B60F54B8AD8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 flipH="1" flipV="1">
            <a:off x="5909094" y="2732487"/>
            <a:ext cx="3424911" cy="2546768"/>
          </a:xfrm>
          <a:prstGeom prst="bentConnector5">
            <a:avLst>
              <a:gd name="adj1" fmla="val -6675"/>
              <a:gd name="adj2" fmla="val 67719"/>
              <a:gd name="adj3" fmla="val 106675"/>
            </a:avLst>
          </a:prstGeom>
          <a:ln w="25400" cmpd="sng">
            <a:solidFill>
              <a:schemeClr val="tx1">
                <a:alpha val="99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0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879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Formulating a Meta Learning Problem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E99DB-885D-34BF-C249-41AA48DB65E6}"/>
              </a:ext>
            </a:extLst>
          </p:cNvPr>
          <p:cNvSpPr txBox="1"/>
          <p:nvPr/>
        </p:nvSpPr>
        <p:spPr>
          <a:xfrm>
            <a:off x="0" y="6611779"/>
            <a:ext cx="6098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https://youtu.be/cjTs7lH5eUs?t=53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3B903-BFE1-D1C0-0F87-731C0BBEC5E6}"/>
              </a:ext>
            </a:extLst>
          </p:cNvPr>
          <p:cNvSpPr txBox="1"/>
          <p:nvPr/>
        </p:nvSpPr>
        <p:spPr>
          <a:xfrm>
            <a:off x="1673816" y="1410345"/>
            <a:ext cx="823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data from 𝒯</a:t>
            </a:r>
            <a:r>
              <a:rPr lang="en-US" baseline="-25000" dirty="0"/>
              <a:t>1</a:t>
            </a:r>
            <a:r>
              <a:rPr lang="en-US" dirty="0"/>
              <a:t> , …, 𝒯 </a:t>
            </a:r>
            <a:r>
              <a:rPr lang="en-US" baseline="-25000" dirty="0"/>
              <a:t>n </a:t>
            </a:r>
            <a:r>
              <a:rPr lang="en-US" dirty="0"/>
              <a:t>, solve new task 𝒯</a:t>
            </a:r>
            <a:r>
              <a:rPr lang="en-US" baseline="-25000" dirty="0"/>
              <a:t>test </a:t>
            </a:r>
            <a:r>
              <a:rPr lang="en-US" dirty="0"/>
              <a:t>more quickly / proﬁciently / stably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07A61-C869-6C22-71B2-08FD4DB83C70}"/>
              </a:ext>
            </a:extLst>
          </p:cNvPr>
          <p:cNvSpPr txBox="1"/>
          <p:nvPr/>
        </p:nvSpPr>
        <p:spPr>
          <a:xfrm>
            <a:off x="1148166" y="2168308"/>
            <a:ext cx="98956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Key assumption</a:t>
            </a:r>
            <a:r>
              <a:rPr lang="en-US" dirty="0"/>
              <a:t>: meta-training tasks and meta-test task drawn </a:t>
            </a:r>
            <a:r>
              <a:rPr lang="en-US" dirty="0" err="1"/>
              <a:t>i.i.d.</a:t>
            </a:r>
            <a:r>
              <a:rPr lang="en-US" dirty="0"/>
              <a:t> from same task distribution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𝒯</a:t>
            </a:r>
            <a:r>
              <a:rPr lang="en-US" baseline="-25000" dirty="0"/>
              <a:t>1</a:t>
            </a:r>
            <a:r>
              <a:rPr lang="en-US" dirty="0"/>
              <a:t> , …, 𝒯</a:t>
            </a:r>
            <a:r>
              <a:rPr lang="en-US" baseline="-25000" dirty="0"/>
              <a:t>n</a:t>
            </a:r>
            <a:r>
              <a:rPr lang="en-US" dirty="0"/>
              <a:t> ∼ p(𝒯), 𝒯 </a:t>
            </a:r>
            <a:r>
              <a:rPr lang="en-US" baseline="-25000" dirty="0"/>
              <a:t>test </a:t>
            </a:r>
            <a:r>
              <a:rPr lang="en-US" dirty="0"/>
              <a:t>∼ p(𝒯)</a:t>
            </a:r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Tasks must share </a:t>
            </a:r>
            <a:r>
              <a:rPr lang="en-US" b="1" u="sng" dirty="0">
                <a:solidFill>
                  <a:srgbClr val="FF0000"/>
                </a:solidFill>
              </a:rPr>
              <a:t>structure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49656A-0071-DC88-867F-98B40FC91295}"/>
              </a:ext>
            </a:extLst>
          </p:cNvPr>
          <p:cNvSpPr txBox="1"/>
          <p:nvPr/>
        </p:nvSpPr>
        <p:spPr>
          <a:xfrm>
            <a:off x="3824255" y="4381043"/>
            <a:ext cx="46982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 Tasks (in NLP context):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tasks belong to the same NLP problem.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All 𝒯</a:t>
            </a:r>
            <a:r>
              <a:rPr lang="en-US" baseline="-25000" dirty="0"/>
              <a:t>n</a:t>
            </a:r>
            <a:r>
              <a:rPr lang="en-US" dirty="0"/>
              <a:t> are QA tasks but different corpora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Tasks that belong to various NLP problems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6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306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Terminology </a:t>
            </a:r>
          </a:p>
        </p:txBody>
      </p:sp>
      <p:sp>
        <p:nvSpPr>
          <p:cNvPr id="3" name="矩形 93">
            <a:extLst>
              <a:ext uri="{FF2B5EF4-FFF2-40B4-BE49-F238E27FC236}">
                <a16:creationId xmlns:a16="http://schemas.microsoft.com/office/drawing/2014/main" id="{9BB9FF86-1FE0-8FB3-C5E8-7AAC300B97D3}"/>
              </a:ext>
            </a:extLst>
          </p:cNvPr>
          <p:cNvSpPr/>
          <p:nvPr/>
        </p:nvSpPr>
        <p:spPr>
          <a:xfrm>
            <a:off x="3905527" y="3640230"/>
            <a:ext cx="5600700" cy="13255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92">
            <a:extLst>
              <a:ext uri="{FF2B5EF4-FFF2-40B4-BE49-F238E27FC236}">
                <a16:creationId xmlns:a16="http://schemas.microsoft.com/office/drawing/2014/main" id="{0BB7C3A4-E85C-1F0D-1EEA-7860310A77E0}"/>
              </a:ext>
            </a:extLst>
          </p:cNvPr>
          <p:cNvSpPr/>
          <p:nvPr/>
        </p:nvSpPr>
        <p:spPr>
          <a:xfrm>
            <a:off x="3923154" y="2205215"/>
            <a:ext cx="5600700" cy="13255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91">
            <a:extLst>
              <a:ext uri="{FF2B5EF4-FFF2-40B4-BE49-F238E27FC236}">
                <a16:creationId xmlns:a16="http://schemas.microsoft.com/office/drawing/2014/main" id="{C32E64D7-C08B-34FE-507A-BB3E5D774DF8}"/>
              </a:ext>
            </a:extLst>
          </p:cNvPr>
          <p:cNvSpPr/>
          <p:nvPr/>
        </p:nvSpPr>
        <p:spPr>
          <a:xfrm>
            <a:off x="3905527" y="5157054"/>
            <a:ext cx="5600700" cy="13255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84">
            <a:extLst>
              <a:ext uri="{FF2B5EF4-FFF2-40B4-BE49-F238E27FC236}">
                <a16:creationId xmlns:a16="http://schemas.microsoft.com/office/drawing/2014/main" id="{D4BDCD6D-6085-2D9C-4EDD-7B1CCB622FFB}"/>
              </a:ext>
            </a:extLst>
          </p:cNvPr>
          <p:cNvSpPr/>
          <p:nvPr/>
        </p:nvSpPr>
        <p:spPr>
          <a:xfrm>
            <a:off x="8137321" y="84721"/>
            <a:ext cx="4006376" cy="18610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3">
            <a:extLst>
              <a:ext uri="{FF2B5EF4-FFF2-40B4-BE49-F238E27FC236}">
                <a16:creationId xmlns:a16="http://schemas.microsoft.com/office/drawing/2014/main" id="{1741D70C-BE8D-3852-9534-7F35FF60CDE7}"/>
              </a:ext>
            </a:extLst>
          </p:cNvPr>
          <p:cNvSpPr/>
          <p:nvPr/>
        </p:nvSpPr>
        <p:spPr>
          <a:xfrm>
            <a:off x="8845130" y="46620"/>
            <a:ext cx="3016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lang="zh-TW" altLang="en-US" sz="2400" b="1" u="sng" dirty="0"/>
          </a:p>
        </p:txBody>
      </p:sp>
      <p:sp>
        <p:nvSpPr>
          <p:cNvPr id="10" name="矩形 4">
            <a:extLst>
              <a:ext uri="{FF2B5EF4-FFF2-40B4-BE49-F238E27FC236}">
                <a16:creationId xmlns:a16="http://schemas.microsoft.com/office/drawing/2014/main" id="{8FC2EDA6-4A0C-6AA1-F855-D77079AD3FF8}"/>
              </a:ext>
            </a:extLst>
          </p:cNvPr>
          <p:cNvSpPr/>
          <p:nvPr/>
        </p:nvSpPr>
        <p:spPr>
          <a:xfrm>
            <a:off x="1073686" y="3115279"/>
            <a:ext cx="1553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</a:t>
            </a:r>
          </a:p>
          <a:p>
            <a:pPr algn="ctr"/>
            <a:r>
              <a:rPr lang="en-US" altLang="zh-TW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Tasks</a:t>
            </a:r>
            <a:endParaRPr lang="zh-TW" altLang="en-US" sz="2400" b="1" u="sng" dirty="0"/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0EAE7C6B-6B7A-B70D-659C-F3B4BC517175}"/>
              </a:ext>
            </a:extLst>
          </p:cNvPr>
          <p:cNvSpPr/>
          <p:nvPr/>
        </p:nvSpPr>
        <p:spPr>
          <a:xfrm>
            <a:off x="8227821" y="565679"/>
            <a:ext cx="1727317" cy="1039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Picture 2" descr="ãcatãçåçæå°çµæ">
            <a:extLst>
              <a:ext uri="{FF2B5EF4-FFF2-40B4-BE49-F238E27FC236}">
                <a16:creationId xmlns:a16="http://schemas.microsoft.com/office/drawing/2014/main" id="{01BA769A-B1DB-4465-8000-360944737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496" y="669552"/>
            <a:ext cx="690971" cy="69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ãdogãçåçæå°çµæ">
            <a:extLst>
              <a:ext uri="{FF2B5EF4-FFF2-40B4-BE49-F238E27FC236}">
                <a16:creationId xmlns:a16="http://schemas.microsoft.com/office/drawing/2014/main" id="{7987814C-9FC8-70C9-9D1D-E9DEA8A25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970" y="669552"/>
            <a:ext cx="690971" cy="6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8">
            <a:extLst>
              <a:ext uri="{FF2B5EF4-FFF2-40B4-BE49-F238E27FC236}">
                <a16:creationId xmlns:a16="http://schemas.microsoft.com/office/drawing/2014/main" id="{7FEDE9FE-5D5C-7E32-311E-94FA0F4EA1FA}"/>
              </a:ext>
            </a:extLst>
          </p:cNvPr>
          <p:cNvSpPr txBox="1"/>
          <p:nvPr/>
        </p:nvSpPr>
        <p:spPr>
          <a:xfrm>
            <a:off x="8351009" y="1287288"/>
            <a:ext cx="5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cat</a:t>
            </a:r>
            <a:endParaRPr lang="zh-TW" altLang="en-US" dirty="0"/>
          </a:p>
        </p:txBody>
      </p:sp>
      <p:sp>
        <p:nvSpPr>
          <p:cNvPr id="15" name="文字方塊 9">
            <a:extLst>
              <a:ext uri="{FF2B5EF4-FFF2-40B4-BE49-F238E27FC236}">
                <a16:creationId xmlns:a16="http://schemas.microsoft.com/office/drawing/2014/main" id="{A6C851DA-7F0B-6BA6-B3EB-04A455CB4A06}"/>
              </a:ext>
            </a:extLst>
          </p:cNvPr>
          <p:cNvSpPr txBox="1"/>
          <p:nvPr/>
        </p:nvSpPr>
        <p:spPr>
          <a:xfrm>
            <a:off x="9198909" y="1287288"/>
            <a:ext cx="5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dog</a:t>
            </a:r>
            <a:endParaRPr lang="zh-TW" altLang="en-US" dirty="0"/>
          </a:p>
        </p:txBody>
      </p:sp>
      <p:sp>
        <p:nvSpPr>
          <p:cNvPr id="16" name="文字方塊 10">
            <a:extLst>
              <a:ext uri="{FF2B5EF4-FFF2-40B4-BE49-F238E27FC236}">
                <a16:creationId xmlns:a16="http://schemas.microsoft.com/office/drawing/2014/main" id="{BF40646A-1046-BE21-21E6-1BDF817DCC36}"/>
              </a:ext>
            </a:extLst>
          </p:cNvPr>
          <p:cNvSpPr txBox="1"/>
          <p:nvPr/>
        </p:nvSpPr>
        <p:spPr>
          <a:xfrm>
            <a:off x="8648457" y="1526466"/>
            <a:ext cx="87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Train</a:t>
            </a:r>
            <a:endParaRPr lang="zh-TW" altLang="en-US" sz="2400" i="1" dirty="0"/>
          </a:p>
        </p:txBody>
      </p:sp>
      <p:grpSp>
        <p:nvGrpSpPr>
          <p:cNvPr id="17" name="群組 11">
            <a:extLst>
              <a:ext uri="{FF2B5EF4-FFF2-40B4-BE49-F238E27FC236}">
                <a16:creationId xmlns:a16="http://schemas.microsoft.com/office/drawing/2014/main" id="{2526B013-5987-FB3E-9AA8-F84A2F957092}"/>
              </a:ext>
            </a:extLst>
          </p:cNvPr>
          <p:cNvGrpSpPr/>
          <p:nvPr/>
        </p:nvGrpSpPr>
        <p:grpSpPr>
          <a:xfrm>
            <a:off x="10242041" y="594663"/>
            <a:ext cx="1670415" cy="1055262"/>
            <a:chOff x="-1042093" y="5506078"/>
            <a:chExt cx="1740593" cy="1099596"/>
          </a:xfrm>
        </p:grpSpPr>
        <p:sp>
          <p:nvSpPr>
            <p:cNvPr id="18" name="矩形 12">
              <a:extLst>
                <a:ext uri="{FF2B5EF4-FFF2-40B4-BE49-F238E27FC236}">
                  <a16:creationId xmlns:a16="http://schemas.microsoft.com/office/drawing/2014/main" id="{B9EBD5A1-B02F-70E9-10EB-6366895DC520}"/>
                </a:ext>
              </a:extLst>
            </p:cNvPr>
            <p:cNvSpPr/>
            <p:nvPr/>
          </p:nvSpPr>
          <p:spPr>
            <a:xfrm>
              <a:off x="-1042093" y="5506078"/>
              <a:ext cx="1740593" cy="106085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9" name="Picture 4" descr="ãcatãçåçæå°çµæ">
              <a:extLst>
                <a:ext uri="{FF2B5EF4-FFF2-40B4-BE49-F238E27FC236}">
                  <a16:creationId xmlns:a16="http://schemas.microsoft.com/office/drawing/2014/main" id="{57B98D9C-9334-6A78-EFE0-3A22A92E5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48824" y="560459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ãdogãçåçæå°çµæ">
              <a:extLst>
                <a:ext uri="{FF2B5EF4-FFF2-40B4-BE49-F238E27FC236}">
                  <a16:creationId xmlns:a16="http://schemas.microsoft.com/office/drawing/2014/main" id="{372C07F2-4B83-D3B1-3AFB-92FE38CA1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350" y="559189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15">
              <a:extLst>
                <a:ext uri="{FF2B5EF4-FFF2-40B4-BE49-F238E27FC236}">
                  <a16:creationId xmlns:a16="http://schemas.microsoft.com/office/drawing/2014/main" id="{F7E810C8-C93E-30CF-4103-F3903B7A1F35}"/>
                </a:ext>
              </a:extLst>
            </p:cNvPr>
            <p:cNvSpPr txBox="1"/>
            <p:nvPr/>
          </p:nvSpPr>
          <p:spPr>
            <a:xfrm>
              <a:off x="-871362" y="6236342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cat</a:t>
              </a:r>
              <a:endParaRPr lang="zh-TW" altLang="en-US" dirty="0"/>
            </a:p>
          </p:txBody>
        </p:sp>
        <p:sp>
          <p:nvSpPr>
            <p:cNvPr id="22" name="文字方塊 16">
              <a:extLst>
                <a:ext uri="{FF2B5EF4-FFF2-40B4-BE49-F238E27FC236}">
                  <a16:creationId xmlns:a16="http://schemas.microsoft.com/office/drawing/2014/main" id="{AD7DA729-001D-3E85-2484-0FE88BCDF3FD}"/>
                </a:ext>
              </a:extLst>
            </p:cNvPr>
            <p:cNvSpPr txBox="1"/>
            <p:nvPr/>
          </p:nvSpPr>
          <p:spPr>
            <a:xfrm>
              <a:off x="-19638" y="6235699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dog</a:t>
              </a:r>
              <a:endParaRPr lang="zh-TW" altLang="en-US" dirty="0"/>
            </a:p>
          </p:txBody>
        </p:sp>
      </p:grpSp>
      <p:sp>
        <p:nvSpPr>
          <p:cNvPr id="23" name="文字方塊 17">
            <a:extLst>
              <a:ext uri="{FF2B5EF4-FFF2-40B4-BE49-F238E27FC236}">
                <a16:creationId xmlns:a16="http://schemas.microsoft.com/office/drawing/2014/main" id="{1F17429F-6A28-BA8D-6774-0CBC65DDF862}"/>
              </a:ext>
            </a:extLst>
          </p:cNvPr>
          <p:cNvSpPr txBox="1"/>
          <p:nvPr/>
        </p:nvSpPr>
        <p:spPr>
          <a:xfrm>
            <a:off x="10587955" y="1567675"/>
            <a:ext cx="87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Test</a:t>
            </a:r>
            <a:endParaRPr lang="zh-TW" altLang="en-US" sz="2400" i="1" dirty="0"/>
          </a:p>
        </p:txBody>
      </p:sp>
      <p:grpSp>
        <p:nvGrpSpPr>
          <p:cNvPr id="24" name="群組 35">
            <a:extLst>
              <a:ext uri="{FF2B5EF4-FFF2-40B4-BE49-F238E27FC236}">
                <a16:creationId xmlns:a16="http://schemas.microsoft.com/office/drawing/2014/main" id="{874828E1-80D4-662C-4F84-41BB1740630E}"/>
              </a:ext>
            </a:extLst>
          </p:cNvPr>
          <p:cNvGrpSpPr/>
          <p:nvPr/>
        </p:nvGrpSpPr>
        <p:grpSpPr>
          <a:xfrm>
            <a:off x="4835285" y="3772491"/>
            <a:ext cx="1850583" cy="1113443"/>
            <a:chOff x="6773871" y="2519462"/>
            <a:chExt cx="1799886" cy="1113443"/>
          </a:xfrm>
        </p:grpSpPr>
        <p:sp>
          <p:nvSpPr>
            <p:cNvPr id="25" name="矩形 36">
              <a:extLst>
                <a:ext uri="{FF2B5EF4-FFF2-40B4-BE49-F238E27FC236}">
                  <a16:creationId xmlns:a16="http://schemas.microsoft.com/office/drawing/2014/main" id="{528690A7-7E49-84B3-6FF4-887598133062}"/>
                </a:ext>
              </a:extLst>
            </p:cNvPr>
            <p:cNvSpPr/>
            <p:nvPr/>
          </p:nvSpPr>
          <p:spPr>
            <a:xfrm>
              <a:off x="6773871" y="2519462"/>
              <a:ext cx="1799886" cy="107824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文字方塊 37">
              <a:extLst>
                <a:ext uri="{FF2B5EF4-FFF2-40B4-BE49-F238E27FC236}">
                  <a16:creationId xmlns:a16="http://schemas.microsoft.com/office/drawing/2014/main" id="{BCEC2FF4-A83D-947F-55E8-35E5871782BC}"/>
                </a:ext>
              </a:extLst>
            </p:cNvPr>
            <p:cNvSpPr txBox="1"/>
            <p:nvPr/>
          </p:nvSpPr>
          <p:spPr>
            <a:xfrm>
              <a:off x="6842943" y="3241071"/>
              <a:ext cx="712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apple</a:t>
              </a:r>
              <a:endParaRPr lang="zh-TW" altLang="en-US" dirty="0"/>
            </a:p>
          </p:txBody>
        </p:sp>
        <p:sp>
          <p:nvSpPr>
            <p:cNvPr id="27" name="文字方塊 38">
              <a:extLst>
                <a:ext uri="{FF2B5EF4-FFF2-40B4-BE49-F238E27FC236}">
                  <a16:creationId xmlns:a16="http://schemas.microsoft.com/office/drawing/2014/main" id="{26E88B99-27B1-7FFB-284C-D5D4F4CFBC71}"/>
                </a:ext>
              </a:extLst>
            </p:cNvPr>
            <p:cNvSpPr txBox="1"/>
            <p:nvPr/>
          </p:nvSpPr>
          <p:spPr>
            <a:xfrm>
              <a:off x="7624745" y="3263573"/>
              <a:ext cx="879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orange</a:t>
              </a:r>
              <a:endParaRPr lang="zh-TW" altLang="en-US" dirty="0"/>
            </a:p>
          </p:txBody>
        </p:sp>
        <p:pic>
          <p:nvPicPr>
            <p:cNvPr id="28" name="Picture 6" descr="ç¸éåç">
              <a:extLst>
                <a:ext uri="{FF2B5EF4-FFF2-40B4-BE49-F238E27FC236}">
                  <a16:creationId xmlns:a16="http://schemas.microsoft.com/office/drawing/2014/main" id="{5145E87A-8F34-553D-6789-50B49B784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5149" y="2579063"/>
              <a:ext cx="7152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ãorangeãçåçæå°çµæ">
              <a:extLst>
                <a:ext uri="{FF2B5EF4-FFF2-40B4-BE49-F238E27FC236}">
                  <a16:creationId xmlns:a16="http://schemas.microsoft.com/office/drawing/2014/main" id="{BFECCF2E-DF13-B36E-0F4A-4D0FB816F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3048" y="2589631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群組 41">
            <a:extLst>
              <a:ext uri="{FF2B5EF4-FFF2-40B4-BE49-F238E27FC236}">
                <a16:creationId xmlns:a16="http://schemas.microsoft.com/office/drawing/2014/main" id="{1B8712F7-82FB-B1AD-5694-AC3CE3B4E9A5}"/>
              </a:ext>
            </a:extLst>
          </p:cNvPr>
          <p:cNvGrpSpPr/>
          <p:nvPr/>
        </p:nvGrpSpPr>
        <p:grpSpPr>
          <a:xfrm>
            <a:off x="7511572" y="3775427"/>
            <a:ext cx="1749247" cy="1073011"/>
            <a:chOff x="4798371" y="4848099"/>
            <a:chExt cx="1749247" cy="1073011"/>
          </a:xfrm>
        </p:grpSpPr>
        <p:grpSp>
          <p:nvGrpSpPr>
            <p:cNvPr id="31" name="群組 42">
              <a:extLst>
                <a:ext uri="{FF2B5EF4-FFF2-40B4-BE49-F238E27FC236}">
                  <a16:creationId xmlns:a16="http://schemas.microsoft.com/office/drawing/2014/main" id="{BF990E31-37E4-FB8C-D9C1-B911D8913510}"/>
                </a:ext>
              </a:extLst>
            </p:cNvPr>
            <p:cNvGrpSpPr/>
            <p:nvPr/>
          </p:nvGrpSpPr>
          <p:grpSpPr>
            <a:xfrm>
              <a:off x="4798371" y="4848099"/>
              <a:ext cx="1749247" cy="1073011"/>
              <a:chOff x="-1042093" y="5506078"/>
              <a:chExt cx="1749247" cy="1073011"/>
            </a:xfrm>
          </p:grpSpPr>
          <p:sp>
            <p:nvSpPr>
              <p:cNvPr id="34" name="矩形 45">
                <a:extLst>
                  <a:ext uri="{FF2B5EF4-FFF2-40B4-BE49-F238E27FC236}">
                    <a16:creationId xmlns:a16="http://schemas.microsoft.com/office/drawing/2014/main" id="{1DA5DC19-00F3-EE54-6718-DE1B2AB93B20}"/>
                  </a:ext>
                </a:extLst>
              </p:cNvPr>
              <p:cNvSpPr/>
              <p:nvPr/>
            </p:nvSpPr>
            <p:spPr>
              <a:xfrm>
                <a:off x="-1042093" y="5506078"/>
                <a:ext cx="1740593" cy="106085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5" name="文字方塊 46">
                <a:extLst>
                  <a:ext uri="{FF2B5EF4-FFF2-40B4-BE49-F238E27FC236}">
                    <a16:creationId xmlns:a16="http://schemas.microsoft.com/office/drawing/2014/main" id="{DD47EF49-8541-3E56-9187-5649B6083EED}"/>
                  </a:ext>
                </a:extLst>
              </p:cNvPr>
              <p:cNvSpPr txBox="1"/>
              <p:nvPr/>
            </p:nvSpPr>
            <p:spPr>
              <a:xfrm>
                <a:off x="-962967" y="6209757"/>
                <a:ext cx="7680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apple</a:t>
                </a:r>
                <a:endParaRPr lang="zh-TW" altLang="en-US" dirty="0"/>
              </a:p>
            </p:txBody>
          </p:sp>
          <p:sp>
            <p:nvSpPr>
              <p:cNvPr id="36" name="文字方塊 47">
                <a:extLst>
                  <a:ext uri="{FF2B5EF4-FFF2-40B4-BE49-F238E27FC236}">
                    <a16:creationId xmlns:a16="http://schemas.microsoft.com/office/drawing/2014/main" id="{957C10DC-8AF6-B8DA-CE17-DC63C5690DE0}"/>
                  </a:ext>
                </a:extLst>
              </p:cNvPr>
              <p:cNvSpPr txBox="1"/>
              <p:nvPr/>
            </p:nvSpPr>
            <p:spPr>
              <a:xfrm>
                <a:off x="-172703" y="6197599"/>
                <a:ext cx="879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orange</a:t>
                </a:r>
                <a:endParaRPr lang="zh-TW" altLang="en-US" dirty="0"/>
              </a:p>
            </p:txBody>
          </p:sp>
        </p:grpSp>
        <p:pic>
          <p:nvPicPr>
            <p:cNvPr id="32" name="Picture 4" descr="ãappleãçåçæå°çµæ">
              <a:extLst>
                <a:ext uri="{FF2B5EF4-FFF2-40B4-BE49-F238E27FC236}">
                  <a16:creationId xmlns:a16="http://schemas.microsoft.com/office/drawing/2014/main" id="{84B7B8F0-A2E2-4F68-CB75-E11C77920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2960" y="491388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ãorangeãçåçæå°çµæ">
              <a:extLst>
                <a:ext uri="{FF2B5EF4-FFF2-40B4-BE49-F238E27FC236}">
                  <a16:creationId xmlns:a16="http://schemas.microsoft.com/office/drawing/2014/main" id="{96C0842A-CBA3-78AC-07FD-03B3D6956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348" y="4930835"/>
              <a:ext cx="711765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群組 48">
            <a:extLst>
              <a:ext uri="{FF2B5EF4-FFF2-40B4-BE49-F238E27FC236}">
                <a16:creationId xmlns:a16="http://schemas.microsoft.com/office/drawing/2014/main" id="{F3CFA88D-5079-9982-B347-1AF6761E5A45}"/>
              </a:ext>
            </a:extLst>
          </p:cNvPr>
          <p:cNvGrpSpPr/>
          <p:nvPr/>
        </p:nvGrpSpPr>
        <p:grpSpPr>
          <a:xfrm>
            <a:off x="4885420" y="2314532"/>
            <a:ext cx="1799886" cy="1090941"/>
            <a:chOff x="2607005" y="2519462"/>
            <a:chExt cx="1799886" cy="1090941"/>
          </a:xfrm>
        </p:grpSpPr>
        <p:sp>
          <p:nvSpPr>
            <p:cNvPr id="38" name="矩形 49">
              <a:extLst>
                <a:ext uri="{FF2B5EF4-FFF2-40B4-BE49-F238E27FC236}">
                  <a16:creationId xmlns:a16="http://schemas.microsoft.com/office/drawing/2014/main" id="{D1A60150-10E3-3D0F-8F6B-B3B03DB14835}"/>
                </a:ext>
              </a:extLst>
            </p:cNvPr>
            <p:cNvSpPr/>
            <p:nvPr/>
          </p:nvSpPr>
          <p:spPr>
            <a:xfrm>
              <a:off x="2607005" y="2519462"/>
              <a:ext cx="1799886" cy="107824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9" name="Picture 2" descr="ãcatãçåçæå°çµæ">
              <a:extLst>
                <a:ext uri="{FF2B5EF4-FFF2-40B4-BE49-F238E27FC236}">
                  <a16:creationId xmlns:a16="http://schemas.microsoft.com/office/drawing/2014/main" id="{129B8E60-D542-D733-05AE-6280C3CCA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220" y="2623335"/>
              <a:ext cx="720000" cy="719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ãdogãçåçæå°çµæ">
              <a:extLst>
                <a:ext uri="{FF2B5EF4-FFF2-40B4-BE49-F238E27FC236}">
                  <a16:creationId xmlns:a16="http://schemas.microsoft.com/office/drawing/2014/main" id="{89A6C059-A0E2-6AB7-46B9-EEF55576C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6694" y="262333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字方塊 52">
              <a:extLst>
                <a:ext uri="{FF2B5EF4-FFF2-40B4-BE49-F238E27FC236}">
                  <a16:creationId xmlns:a16="http://schemas.microsoft.com/office/drawing/2014/main" id="{7F69C926-1C5E-1CA9-B5C4-B769B2462E10}"/>
                </a:ext>
              </a:extLst>
            </p:cNvPr>
            <p:cNvSpPr txBox="1"/>
            <p:nvPr/>
          </p:nvSpPr>
          <p:spPr>
            <a:xfrm>
              <a:off x="2779207" y="3241071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cat</a:t>
              </a:r>
              <a:endParaRPr lang="zh-TW" altLang="en-US" dirty="0"/>
            </a:p>
          </p:txBody>
        </p:sp>
        <p:sp>
          <p:nvSpPr>
            <p:cNvPr id="42" name="文字方塊 53">
              <a:extLst>
                <a:ext uri="{FF2B5EF4-FFF2-40B4-BE49-F238E27FC236}">
                  <a16:creationId xmlns:a16="http://schemas.microsoft.com/office/drawing/2014/main" id="{1A49C3E4-74AA-A8A4-FA58-DE384BE0D3D3}"/>
                </a:ext>
              </a:extLst>
            </p:cNvPr>
            <p:cNvSpPr txBox="1"/>
            <p:nvPr/>
          </p:nvSpPr>
          <p:spPr>
            <a:xfrm>
              <a:off x="3627107" y="3241071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dog</a:t>
              </a:r>
              <a:endParaRPr lang="zh-TW" altLang="en-US" dirty="0"/>
            </a:p>
          </p:txBody>
        </p:sp>
      </p:grpSp>
      <p:grpSp>
        <p:nvGrpSpPr>
          <p:cNvPr id="43" name="群組 54">
            <a:extLst>
              <a:ext uri="{FF2B5EF4-FFF2-40B4-BE49-F238E27FC236}">
                <a16:creationId xmlns:a16="http://schemas.microsoft.com/office/drawing/2014/main" id="{A5CACB55-1BA7-858F-F289-9FDFDD6970A7}"/>
              </a:ext>
            </a:extLst>
          </p:cNvPr>
          <p:cNvGrpSpPr/>
          <p:nvPr/>
        </p:nvGrpSpPr>
        <p:grpSpPr>
          <a:xfrm>
            <a:off x="7520226" y="2358604"/>
            <a:ext cx="1740593" cy="1099596"/>
            <a:chOff x="-1042093" y="5506078"/>
            <a:chExt cx="1740593" cy="1099596"/>
          </a:xfrm>
        </p:grpSpPr>
        <p:sp>
          <p:nvSpPr>
            <p:cNvPr id="44" name="矩形 55">
              <a:extLst>
                <a:ext uri="{FF2B5EF4-FFF2-40B4-BE49-F238E27FC236}">
                  <a16:creationId xmlns:a16="http://schemas.microsoft.com/office/drawing/2014/main" id="{51199FE5-3ED5-5191-7B29-B31F29E272B0}"/>
                </a:ext>
              </a:extLst>
            </p:cNvPr>
            <p:cNvSpPr/>
            <p:nvPr/>
          </p:nvSpPr>
          <p:spPr>
            <a:xfrm>
              <a:off x="-1042093" y="5506078"/>
              <a:ext cx="1740593" cy="106085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5" name="Picture 4" descr="ãcatãçåçæå°çµæ">
              <a:extLst>
                <a:ext uri="{FF2B5EF4-FFF2-40B4-BE49-F238E27FC236}">
                  <a16:creationId xmlns:a16="http://schemas.microsoft.com/office/drawing/2014/main" id="{A8B1544D-3D66-1E93-AD6D-7472D8267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48824" y="560459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ãdogãçåçæå°çµæ">
              <a:extLst>
                <a:ext uri="{FF2B5EF4-FFF2-40B4-BE49-F238E27FC236}">
                  <a16:creationId xmlns:a16="http://schemas.microsoft.com/office/drawing/2014/main" id="{66A80788-87AE-FF0A-6B00-B13309EC0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350" y="559189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文字方塊 58">
              <a:extLst>
                <a:ext uri="{FF2B5EF4-FFF2-40B4-BE49-F238E27FC236}">
                  <a16:creationId xmlns:a16="http://schemas.microsoft.com/office/drawing/2014/main" id="{02B1C6D5-B913-35A2-8420-2F02152A6D48}"/>
                </a:ext>
              </a:extLst>
            </p:cNvPr>
            <p:cNvSpPr txBox="1"/>
            <p:nvPr/>
          </p:nvSpPr>
          <p:spPr>
            <a:xfrm>
              <a:off x="-871362" y="6236342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cat</a:t>
              </a:r>
              <a:endParaRPr lang="zh-TW" altLang="en-US" dirty="0"/>
            </a:p>
          </p:txBody>
        </p:sp>
        <p:sp>
          <p:nvSpPr>
            <p:cNvPr id="48" name="文字方塊 59">
              <a:extLst>
                <a:ext uri="{FF2B5EF4-FFF2-40B4-BE49-F238E27FC236}">
                  <a16:creationId xmlns:a16="http://schemas.microsoft.com/office/drawing/2014/main" id="{8AF5E25C-BE9D-BC6A-0A03-8855016E8560}"/>
                </a:ext>
              </a:extLst>
            </p:cNvPr>
            <p:cNvSpPr txBox="1"/>
            <p:nvPr/>
          </p:nvSpPr>
          <p:spPr>
            <a:xfrm>
              <a:off x="-19638" y="6235699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dog</a:t>
              </a:r>
              <a:endParaRPr lang="zh-TW" altLang="en-US" dirty="0"/>
            </a:p>
          </p:txBody>
        </p:sp>
      </p:grpSp>
      <p:grpSp>
        <p:nvGrpSpPr>
          <p:cNvPr id="49" name="群組 70">
            <a:extLst>
              <a:ext uri="{FF2B5EF4-FFF2-40B4-BE49-F238E27FC236}">
                <a16:creationId xmlns:a16="http://schemas.microsoft.com/office/drawing/2014/main" id="{671A8E13-8243-5220-01A8-027B201AD34C}"/>
              </a:ext>
            </a:extLst>
          </p:cNvPr>
          <p:cNvGrpSpPr/>
          <p:nvPr/>
        </p:nvGrpSpPr>
        <p:grpSpPr>
          <a:xfrm>
            <a:off x="4864697" y="5269911"/>
            <a:ext cx="1740593" cy="1099596"/>
            <a:chOff x="4955889" y="4803469"/>
            <a:chExt cx="1740593" cy="1099596"/>
          </a:xfrm>
        </p:grpSpPr>
        <p:grpSp>
          <p:nvGrpSpPr>
            <p:cNvPr id="50" name="群組 71">
              <a:extLst>
                <a:ext uri="{FF2B5EF4-FFF2-40B4-BE49-F238E27FC236}">
                  <a16:creationId xmlns:a16="http://schemas.microsoft.com/office/drawing/2014/main" id="{10DE5007-1940-4871-18E6-9BA9DA95A3A5}"/>
                </a:ext>
              </a:extLst>
            </p:cNvPr>
            <p:cNvGrpSpPr/>
            <p:nvPr/>
          </p:nvGrpSpPr>
          <p:grpSpPr>
            <a:xfrm>
              <a:off x="4955889" y="4803469"/>
              <a:ext cx="1740593" cy="1099596"/>
              <a:chOff x="-1042093" y="5506078"/>
              <a:chExt cx="1740593" cy="1099596"/>
            </a:xfrm>
          </p:grpSpPr>
          <p:sp>
            <p:nvSpPr>
              <p:cNvPr id="53" name="矩形 74">
                <a:extLst>
                  <a:ext uri="{FF2B5EF4-FFF2-40B4-BE49-F238E27FC236}">
                    <a16:creationId xmlns:a16="http://schemas.microsoft.com/office/drawing/2014/main" id="{69DFD6F0-0D98-EF71-391E-BFB7E86E8BC3}"/>
                  </a:ext>
                </a:extLst>
              </p:cNvPr>
              <p:cNvSpPr/>
              <p:nvPr/>
            </p:nvSpPr>
            <p:spPr>
              <a:xfrm>
                <a:off x="-1042093" y="5506078"/>
                <a:ext cx="1740593" cy="106085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文字方塊 75">
                <a:extLst>
                  <a:ext uri="{FF2B5EF4-FFF2-40B4-BE49-F238E27FC236}">
                    <a16:creationId xmlns:a16="http://schemas.microsoft.com/office/drawing/2014/main" id="{097E30EE-0A14-91F6-BD76-AEFBDA6EEE9C}"/>
                  </a:ext>
                </a:extLst>
              </p:cNvPr>
              <p:cNvSpPr txBox="1"/>
              <p:nvPr/>
            </p:nvSpPr>
            <p:spPr>
              <a:xfrm>
                <a:off x="-871362" y="6236342"/>
                <a:ext cx="584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bike</a:t>
                </a:r>
                <a:endParaRPr lang="zh-TW" altLang="en-US" dirty="0"/>
              </a:p>
            </p:txBody>
          </p:sp>
          <p:sp>
            <p:nvSpPr>
              <p:cNvPr id="55" name="文字方塊 76">
                <a:extLst>
                  <a:ext uri="{FF2B5EF4-FFF2-40B4-BE49-F238E27FC236}">
                    <a16:creationId xmlns:a16="http://schemas.microsoft.com/office/drawing/2014/main" id="{64687D4D-0575-ACEB-59ED-7C7DED80943A}"/>
                  </a:ext>
                </a:extLst>
              </p:cNvPr>
              <p:cNvSpPr txBox="1"/>
              <p:nvPr/>
            </p:nvSpPr>
            <p:spPr>
              <a:xfrm>
                <a:off x="-19638" y="6235699"/>
                <a:ext cx="584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car</a:t>
                </a:r>
                <a:endParaRPr lang="zh-TW" altLang="en-US" dirty="0"/>
              </a:p>
            </p:txBody>
          </p:sp>
        </p:grpSp>
        <p:pic>
          <p:nvPicPr>
            <p:cNvPr id="51" name="Picture 4" descr="ãbikeãçåçæå°çµæ">
              <a:extLst>
                <a:ext uri="{FF2B5EF4-FFF2-40B4-BE49-F238E27FC236}">
                  <a16:creationId xmlns:a16="http://schemas.microsoft.com/office/drawing/2014/main" id="{04A1E0C8-DF08-26EE-8AD9-14BEAC3B1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1766" y="488928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ãcarãçåçæå°çµæ">
              <a:extLst>
                <a:ext uri="{FF2B5EF4-FFF2-40B4-BE49-F238E27FC236}">
                  <a16:creationId xmlns:a16="http://schemas.microsoft.com/office/drawing/2014/main" id="{429D8961-AD02-D255-6AE0-8A517AF42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4251" y="487658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群組 77">
            <a:extLst>
              <a:ext uri="{FF2B5EF4-FFF2-40B4-BE49-F238E27FC236}">
                <a16:creationId xmlns:a16="http://schemas.microsoft.com/office/drawing/2014/main" id="{629A7C64-C2A9-A4D3-0BF4-8FC4D6F8B645}"/>
              </a:ext>
            </a:extLst>
          </p:cNvPr>
          <p:cNvGrpSpPr/>
          <p:nvPr/>
        </p:nvGrpSpPr>
        <p:grpSpPr>
          <a:xfrm>
            <a:off x="7502918" y="5280589"/>
            <a:ext cx="1799886" cy="1090941"/>
            <a:chOff x="6931389" y="2474832"/>
            <a:chExt cx="1799886" cy="1090941"/>
          </a:xfrm>
        </p:grpSpPr>
        <p:sp>
          <p:nvSpPr>
            <p:cNvPr id="57" name="矩形 78">
              <a:extLst>
                <a:ext uri="{FF2B5EF4-FFF2-40B4-BE49-F238E27FC236}">
                  <a16:creationId xmlns:a16="http://schemas.microsoft.com/office/drawing/2014/main" id="{BD092042-BC14-A3C2-7C59-7B822BB06139}"/>
                </a:ext>
              </a:extLst>
            </p:cNvPr>
            <p:cNvSpPr/>
            <p:nvPr/>
          </p:nvSpPr>
          <p:spPr>
            <a:xfrm>
              <a:off x="6931389" y="2474832"/>
              <a:ext cx="1799886" cy="107824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8" name="文字方塊 79">
              <a:extLst>
                <a:ext uri="{FF2B5EF4-FFF2-40B4-BE49-F238E27FC236}">
                  <a16:creationId xmlns:a16="http://schemas.microsoft.com/office/drawing/2014/main" id="{E524F0ED-3B95-DA02-434D-FA0B8A2CE241}"/>
                </a:ext>
              </a:extLst>
            </p:cNvPr>
            <p:cNvSpPr txBox="1"/>
            <p:nvPr/>
          </p:nvSpPr>
          <p:spPr>
            <a:xfrm>
              <a:off x="7103591" y="3196441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bike</a:t>
              </a:r>
              <a:endParaRPr lang="zh-TW" altLang="en-US" dirty="0"/>
            </a:p>
          </p:txBody>
        </p:sp>
        <p:sp>
          <p:nvSpPr>
            <p:cNvPr id="59" name="文字方塊 80">
              <a:extLst>
                <a:ext uri="{FF2B5EF4-FFF2-40B4-BE49-F238E27FC236}">
                  <a16:creationId xmlns:a16="http://schemas.microsoft.com/office/drawing/2014/main" id="{B133B36B-48A2-134F-FB48-588143702091}"/>
                </a:ext>
              </a:extLst>
            </p:cNvPr>
            <p:cNvSpPr txBox="1"/>
            <p:nvPr/>
          </p:nvSpPr>
          <p:spPr>
            <a:xfrm>
              <a:off x="7951491" y="3196441"/>
              <a:ext cx="58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car</a:t>
              </a:r>
              <a:endParaRPr lang="zh-TW" altLang="en-US" dirty="0"/>
            </a:p>
          </p:txBody>
        </p:sp>
        <p:pic>
          <p:nvPicPr>
            <p:cNvPr id="60" name="Picture 2" descr="ãbikeãçåçæå°çµæ">
              <a:extLst>
                <a:ext uri="{FF2B5EF4-FFF2-40B4-BE49-F238E27FC236}">
                  <a16:creationId xmlns:a16="http://schemas.microsoft.com/office/drawing/2014/main" id="{104450B5-5EBA-E3D8-5418-0E4D74A28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907" y="258119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8" descr="ç¸éåç">
              <a:extLst>
                <a:ext uri="{FF2B5EF4-FFF2-40B4-BE49-F238E27FC236}">
                  <a16:creationId xmlns:a16="http://schemas.microsoft.com/office/drawing/2014/main" id="{08E93C2F-A804-7290-7DBF-320318D15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591" y="258119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矩形 83">
            <a:extLst>
              <a:ext uri="{FF2B5EF4-FFF2-40B4-BE49-F238E27FC236}">
                <a16:creationId xmlns:a16="http://schemas.microsoft.com/office/drawing/2014/main" id="{36EDCB66-0A65-C41F-8D78-FEF444419B52}"/>
              </a:ext>
            </a:extLst>
          </p:cNvPr>
          <p:cNvSpPr/>
          <p:nvPr/>
        </p:nvSpPr>
        <p:spPr>
          <a:xfrm>
            <a:off x="1529223" y="5596034"/>
            <a:ext cx="2366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Tasks</a:t>
            </a:r>
            <a:endParaRPr lang="zh-TW" altLang="en-US" sz="2400" b="1" u="sng" dirty="0"/>
          </a:p>
        </p:txBody>
      </p:sp>
      <p:sp>
        <p:nvSpPr>
          <p:cNvPr id="63" name="文字方塊 85">
            <a:extLst>
              <a:ext uri="{FF2B5EF4-FFF2-40B4-BE49-F238E27FC236}">
                <a16:creationId xmlns:a16="http://schemas.microsoft.com/office/drawing/2014/main" id="{5400BE3F-62F4-7576-BCF8-EB7EDD77DD94}"/>
              </a:ext>
            </a:extLst>
          </p:cNvPr>
          <p:cNvSpPr txBox="1"/>
          <p:nvPr/>
        </p:nvSpPr>
        <p:spPr>
          <a:xfrm>
            <a:off x="4005160" y="2633759"/>
            <a:ext cx="91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Train</a:t>
            </a:r>
            <a:endParaRPr lang="zh-TW" altLang="en-US" sz="2400" i="1" dirty="0"/>
          </a:p>
        </p:txBody>
      </p:sp>
      <p:sp>
        <p:nvSpPr>
          <p:cNvPr id="64" name="文字方塊 86">
            <a:extLst>
              <a:ext uri="{FF2B5EF4-FFF2-40B4-BE49-F238E27FC236}">
                <a16:creationId xmlns:a16="http://schemas.microsoft.com/office/drawing/2014/main" id="{5728E98F-8984-701B-9B51-1F75A299F558}"/>
              </a:ext>
            </a:extLst>
          </p:cNvPr>
          <p:cNvSpPr txBox="1"/>
          <p:nvPr/>
        </p:nvSpPr>
        <p:spPr>
          <a:xfrm>
            <a:off x="6694049" y="2653161"/>
            <a:ext cx="91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Test</a:t>
            </a:r>
            <a:endParaRPr lang="zh-TW" altLang="en-US" sz="2400" i="1" dirty="0"/>
          </a:p>
        </p:txBody>
      </p:sp>
      <p:sp>
        <p:nvSpPr>
          <p:cNvPr id="65" name="文字方塊 87">
            <a:extLst>
              <a:ext uri="{FF2B5EF4-FFF2-40B4-BE49-F238E27FC236}">
                <a16:creationId xmlns:a16="http://schemas.microsoft.com/office/drawing/2014/main" id="{5C251683-D358-4AFB-023A-0AC68388A038}"/>
              </a:ext>
            </a:extLst>
          </p:cNvPr>
          <p:cNvSpPr txBox="1"/>
          <p:nvPr/>
        </p:nvSpPr>
        <p:spPr>
          <a:xfrm>
            <a:off x="3975177" y="4095545"/>
            <a:ext cx="91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Train</a:t>
            </a:r>
            <a:endParaRPr lang="zh-TW" altLang="en-US" sz="2400" i="1" dirty="0"/>
          </a:p>
        </p:txBody>
      </p:sp>
      <p:sp>
        <p:nvSpPr>
          <p:cNvPr id="66" name="文字方塊 88">
            <a:extLst>
              <a:ext uri="{FF2B5EF4-FFF2-40B4-BE49-F238E27FC236}">
                <a16:creationId xmlns:a16="http://schemas.microsoft.com/office/drawing/2014/main" id="{F0CD56C7-C5ED-E660-88AF-2CCF08F94E20}"/>
              </a:ext>
            </a:extLst>
          </p:cNvPr>
          <p:cNvSpPr txBox="1"/>
          <p:nvPr/>
        </p:nvSpPr>
        <p:spPr>
          <a:xfrm>
            <a:off x="6683744" y="4062680"/>
            <a:ext cx="91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Test</a:t>
            </a:r>
            <a:endParaRPr lang="zh-TW" altLang="en-US" sz="2400" i="1" dirty="0"/>
          </a:p>
        </p:txBody>
      </p:sp>
      <p:sp>
        <p:nvSpPr>
          <p:cNvPr id="67" name="文字方塊 89">
            <a:extLst>
              <a:ext uri="{FF2B5EF4-FFF2-40B4-BE49-F238E27FC236}">
                <a16:creationId xmlns:a16="http://schemas.microsoft.com/office/drawing/2014/main" id="{E1BC03F0-6A3D-F9D0-2B1E-009E450449F4}"/>
              </a:ext>
            </a:extLst>
          </p:cNvPr>
          <p:cNvSpPr txBox="1"/>
          <p:nvPr/>
        </p:nvSpPr>
        <p:spPr>
          <a:xfrm>
            <a:off x="3938987" y="5569504"/>
            <a:ext cx="91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Train</a:t>
            </a:r>
            <a:endParaRPr lang="zh-TW" altLang="en-US" sz="2400" i="1" dirty="0"/>
          </a:p>
        </p:txBody>
      </p:sp>
      <p:sp>
        <p:nvSpPr>
          <p:cNvPr id="68" name="文字方塊 90">
            <a:extLst>
              <a:ext uri="{FF2B5EF4-FFF2-40B4-BE49-F238E27FC236}">
                <a16:creationId xmlns:a16="http://schemas.microsoft.com/office/drawing/2014/main" id="{EC54A948-108F-2C3B-6ACA-EC10961FB782}"/>
              </a:ext>
            </a:extLst>
          </p:cNvPr>
          <p:cNvSpPr txBox="1"/>
          <p:nvPr/>
        </p:nvSpPr>
        <p:spPr>
          <a:xfrm>
            <a:off x="6685581" y="5580575"/>
            <a:ext cx="91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i="1" dirty="0"/>
              <a:t>Test</a:t>
            </a:r>
            <a:endParaRPr lang="zh-TW" altLang="en-US" sz="2400" i="1" dirty="0"/>
          </a:p>
        </p:txBody>
      </p:sp>
      <p:sp>
        <p:nvSpPr>
          <p:cNvPr id="69" name="文字方塊 94">
            <a:extLst>
              <a:ext uri="{FF2B5EF4-FFF2-40B4-BE49-F238E27FC236}">
                <a16:creationId xmlns:a16="http://schemas.microsoft.com/office/drawing/2014/main" id="{E5FC7F4C-EA40-588D-9624-F286DBC80C40}"/>
              </a:ext>
            </a:extLst>
          </p:cNvPr>
          <p:cNvSpPr txBox="1"/>
          <p:nvPr/>
        </p:nvSpPr>
        <p:spPr>
          <a:xfrm>
            <a:off x="2954018" y="2619559"/>
            <a:ext cx="105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Task 1</a:t>
            </a:r>
            <a:endParaRPr lang="zh-TW" altLang="en-US" sz="2400" dirty="0"/>
          </a:p>
        </p:txBody>
      </p:sp>
      <p:sp>
        <p:nvSpPr>
          <p:cNvPr id="70" name="文字方塊 95">
            <a:extLst>
              <a:ext uri="{FF2B5EF4-FFF2-40B4-BE49-F238E27FC236}">
                <a16:creationId xmlns:a16="http://schemas.microsoft.com/office/drawing/2014/main" id="{749BF7CE-A5EE-83E4-A9A8-7E318F02BC71}"/>
              </a:ext>
            </a:extLst>
          </p:cNvPr>
          <p:cNvSpPr txBox="1"/>
          <p:nvPr/>
        </p:nvSpPr>
        <p:spPr>
          <a:xfrm>
            <a:off x="2967538" y="4080778"/>
            <a:ext cx="105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Task 2</a:t>
            </a:r>
            <a:endParaRPr lang="zh-TW" altLang="en-US" sz="2400" dirty="0"/>
          </a:p>
        </p:txBody>
      </p:sp>
      <p:sp>
        <p:nvSpPr>
          <p:cNvPr id="71" name="左大括弧 96">
            <a:extLst>
              <a:ext uri="{FF2B5EF4-FFF2-40B4-BE49-F238E27FC236}">
                <a16:creationId xmlns:a16="http://schemas.microsoft.com/office/drawing/2014/main" id="{06A830BA-4182-7E26-3AF0-059CD5AB4C88}"/>
              </a:ext>
            </a:extLst>
          </p:cNvPr>
          <p:cNvSpPr/>
          <p:nvPr/>
        </p:nvSpPr>
        <p:spPr>
          <a:xfrm>
            <a:off x="2647028" y="2463085"/>
            <a:ext cx="336924" cy="2188529"/>
          </a:xfrm>
          <a:prstGeom prst="leftBrace">
            <a:avLst>
              <a:gd name="adj1" fmla="val 4979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3" name="群組 19">
            <a:extLst>
              <a:ext uri="{FF2B5EF4-FFF2-40B4-BE49-F238E27FC236}">
                <a16:creationId xmlns:a16="http://schemas.microsoft.com/office/drawing/2014/main" id="{4C2A0CF0-52F9-A6C8-6263-C972E17AC1FF}"/>
              </a:ext>
            </a:extLst>
          </p:cNvPr>
          <p:cNvGrpSpPr/>
          <p:nvPr/>
        </p:nvGrpSpPr>
        <p:grpSpPr>
          <a:xfrm>
            <a:off x="4453957" y="2043694"/>
            <a:ext cx="1706262" cy="683579"/>
            <a:chOff x="3592929" y="2051608"/>
            <a:chExt cx="1706262" cy="683579"/>
          </a:xfrm>
        </p:grpSpPr>
        <p:sp>
          <p:nvSpPr>
            <p:cNvPr id="74" name="文字方塊 97">
              <a:extLst>
                <a:ext uri="{FF2B5EF4-FFF2-40B4-BE49-F238E27FC236}">
                  <a16:creationId xmlns:a16="http://schemas.microsoft.com/office/drawing/2014/main" id="{3F08264C-B627-B45A-11DB-94584BBCB525}"/>
                </a:ext>
              </a:extLst>
            </p:cNvPr>
            <p:cNvSpPr txBox="1"/>
            <p:nvPr/>
          </p:nvSpPr>
          <p:spPr>
            <a:xfrm>
              <a:off x="3615851" y="2051608"/>
              <a:ext cx="1683340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Support set</a:t>
              </a:r>
            </a:p>
          </p:txBody>
        </p:sp>
        <p:cxnSp>
          <p:nvCxnSpPr>
            <p:cNvPr id="75" name="直線單箭頭接點 18">
              <a:extLst>
                <a:ext uri="{FF2B5EF4-FFF2-40B4-BE49-F238E27FC236}">
                  <a16:creationId xmlns:a16="http://schemas.microsoft.com/office/drawing/2014/main" id="{ED28A380-6F4A-5C8F-D4F8-217D2BA0BF4C}"/>
                </a:ext>
              </a:extLst>
            </p:cNvPr>
            <p:cNvCxnSpPr/>
            <p:nvPr/>
          </p:nvCxnSpPr>
          <p:spPr>
            <a:xfrm flipV="1">
              <a:off x="3592929" y="2470662"/>
              <a:ext cx="284137" cy="264525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2">
            <a:extLst>
              <a:ext uri="{FF2B5EF4-FFF2-40B4-BE49-F238E27FC236}">
                <a16:creationId xmlns:a16="http://schemas.microsoft.com/office/drawing/2014/main" id="{1CB27662-0CFC-7598-FBCB-1303D726ADC4}"/>
              </a:ext>
            </a:extLst>
          </p:cNvPr>
          <p:cNvGrpSpPr/>
          <p:nvPr/>
        </p:nvGrpSpPr>
        <p:grpSpPr>
          <a:xfrm>
            <a:off x="7140355" y="2051270"/>
            <a:ext cx="1780505" cy="682844"/>
            <a:chOff x="6308077" y="2036789"/>
            <a:chExt cx="1780505" cy="682844"/>
          </a:xfrm>
        </p:grpSpPr>
        <p:sp>
          <p:nvSpPr>
            <p:cNvPr id="77" name="文字方塊 98">
              <a:extLst>
                <a:ext uri="{FF2B5EF4-FFF2-40B4-BE49-F238E27FC236}">
                  <a16:creationId xmlns:a16="http://schemas.microsoft.com/office/drawing/2014/main" id="{C71B1E12-FCF0-07DC-EA96-B91B3E92EA9B}"/>
                </a:ext>
              </a:extLst>
            </p:cNvPr>
            <p:cNvSpPr txBox="1"/>
            <p:nvPr/>
          </p:nvSpPr>
          <p:spPr>
            <a:xfrm>
              <a:off x="6405242" y="2036789"/>
              <a:ext cx="1683340" cy="46166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Query set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78" name="直線單箭頭接點 99">
              <a:extLst>
                <a:ext uri="{FF2B5EF4-FFF2-40B4-BE49-F238E27FC236}">
                  <a16:creationId xmlns:a16="http://schemas.microsoft.com/office/drawing/2014/main" id="{862826B6-6397-C69C-F598-24154377C4F2}"/>
                </a:ext>
              </a:extLst>
            </p:cNvPr>
            <p:cNvCxnSpPr/>
            <p:nvPr/>
          </p:nvCxnSpPr>
          <p:spPr>
            <a:xfrm flipV="1">
              <a:off x="6308077" y="2455108"/>
              <a:ext cx="284137" cy="264525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100">
            <a:extLst>
              <a:ext uri="{FF2B5EF4-FFF2-40B4-BE49-F238E27FC236}">
                <a16:creationId xmlns:a16="http://schemas.microsoft.com/office/drawing/2014/main" id="{00D0322D-130A-B544-3B50-EAA7D8CD55FE}"/>
              </a:ext>
            </a:extLst>
          </p:cNvPr>
          <p:cNvSpPr/>
          <p:nvPr/>
        </p:nvSpPr>
        <p:spPr>
          <a:xfrm>
            <a:off x="1011294" y="4715804"/>
            <a:ext cx="3267312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Sometimes you need validation tasks</a:t>
            </a:r>
            <a:endParaRPr lang="zh-TW" altLang="en-US" sz="2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CB8706-06E2-D913-E685-43454DAD106B}"/>
              </a:ext>
            </a:extLst>
          </p:cNvPr>
          <p:cNvSpPr txBox="1"/>
          <p:nvPr/>
        </p:nvSpPr>
        <p:spPr>
          <a:xfrm>
            <a:off x="0" y="6604434"/>
            <a:ext cx="3635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14"/>
              </a:rPr>
              <a:t>https://www.youtube.com/watch?v=EkAqYbpCYAc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7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Framework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CB8706-06E2-D913-E685-43454DAD106B}"/>
              </a:ext>
            </a:extLst>
          </p:cNvPr>
          <p:cNvSpPr txBox="1"/>
          <p:nvPr/>
        </p:nvSpPr>
        <p:spPr>
          <a:xfrm>
            <a:off x="0" y="6604434"/>
            <a:ext cx="35028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2"/>
              </a:rPr>
              <a:t>https://www.youtube.com/watch?v=xoastiYx9JU</a:t>
            </a:r>
            <a:r>
              <a:rPr lang="en-US" sz="10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6E761-07B8-D572-A885-E1F903B6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21714"/>
            <a:ext cx="7482147" cy="54970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F97D9-F08E-9A38-228B-524D7629E6C4}"/>
              </a:ext>
            </a:extLst>
          </p:cNvPr>
          <p:cNvSpPr/>
          <p:nvPr/>
        </p:nvSpPr>
        <p:spPr>
          <a:xfrm>
            <a:off x="2306972" y="1021714"/>
            <a:ext cx="1904301" cy="630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63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542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Few shot Classification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DCB8706-06E2-D913-E685-43454DAD106B}"/>
              </a:ext>
            </a:extLst>
          </p:cNvPr>
          <p:cNvSpPr txBox="1"/>
          <p:nvPr/>
        </p:nvSpPr>
        <p:spPr>
          <a:xfrm>
            <a:off x="0" y="6604434"/>
            <a:ext cx="3680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3"/>
              </a:rPr>
              <a:t>https://www.youtube.com/watch?v=vUwOA3SNb_E</a:t>
            </a:r>
            <a:r>
              <a:rPr lang="en-US" sz="1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C69D34-B9AB-CD29-4183-1E98271A7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328" y="1369076"/>
                <a:ext cx="7886700" cy="4887996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N-ways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00B050"/>
                    </a:solidFill>
                  </a:rPr>
                  <a:t>K-shot</a:t>
                </a:r>
                <a:r>
                  <a:rPr lang="en-US" altLang="zh-TW" sz="2400" dirty="0"/>
                  <a:t> classification: In each training and test tasks, there are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N classes</a:t>
                </a:r>
                <a:r>
                  <a:rPr lang="en-US" altLang="zh-TW" sz="2400" dirty="0"/>
                  <a:t>, each has </a:t>
                </a:r>
                <a:r>
                  <a:rPr lang="en-US" altLang="zh-TW" sz="2400" dirty="0">
                    <a:solidFill>
                      <a:srgbClr val="00B050"/>
                    </a:solidFill>
                  </a:rPr>
                  <a:t>K</a:t>
                </a:r>
                <a:r>
                  <a:rPr lang="zh-TW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B050"/>
                    </a:solidFill>
                  </a:rPr>
                  <a:t>examples</a:t>
                </a:r>
                <a:r>
                  <a:rPr lang="en-US" altLang="zh-TW" sz="2400" dirty="0"/>
                  <a:t>.</a:t>
                </a:r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Split your characters into training and testing characters</a:t>
                </a:r>
              </a:p>
              <a:p>
                <a:pPr lvl="1"/>
                <a:r>
                  <a:rPr lang="en-US" altLang="zh-TW" dirty="0"/>
                  <a:t>Sample N training characters, sample K examples from each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sampled characters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one training task</a:t>
                </a:r>
              </a:p>
              <a:p>
                <a:pPr lvl="1"/>
                <a:r>
                  <a:rPr lang="en-US" altLang="zh-TW" dirty="0"/>
                  <a:t>Sample N testing characters, sample K examples from each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sampled characters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one testing task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C69D34-B9AB-CD29-4183-1E98271A7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328" y="1369076"/>
                <a:ext cx="7886700" cy="4887996"/>
              </a:xfrm>
              <a:blipFill>
                <a:blip r:embed="rId4"/>
                <a:stretch>
                  <a:fillRect l="-1125" t="-1818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55431202-DAF1-AD4F-AC11-F53437F55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871" y="2273032"/>
            <a:ext cx="2456647" cy="195554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0F541E6-DD00-FBF6-1F3A-BAA86E0DFBF8}"/>
              </a:ext>
            </a:extLst>
          </p:cNvPr>
          <p:cNvSpPr txBox="1"/>
          <p:nvPr/>
        </p:nvSpPr>
        <p:spPr>
          <a:xfrm>
            <a:off x="391886" y="2338576"/>
            <a:ext cx="128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>
                <a:solidFill>
                  <a:srgbClr val="0000FF"/>
                </a:solidFill>
              </a:rPr>
              <a:t>20</a:t>
            </a:r>
            <a:r>
              <a:rPr lang="zh-TW" altLang="en-US" sz="2400" b="1" i="1" u="sng" dirty="0">
                <a:solidFill>
                  <a:srgbClr val="0000FF"/>
                </a:solidFill>
              </a:rPr>
              <a:t> </a:t>
            </a:r>
            <a:r>
              <a:rPr lang="en-US" altLang="zh-TW" sz="2400" b="1" i="1" u="sng" dirty="0">
                <a:solidFill>
                  <a:srgbClr val="0000FF"/>
                </a:solidFill>
              </a:rPr>
              <a:t>ways</a:t>
            </a:r>
          </a:p>
          <a:p>
            <a:r>
              <a:rPr lang="en-US" altLang="zh-TW" sz="2400" b="1" i="1" u="sng" dirty="0">
                <a:solidFill>
                  <a:srgbClr val="00B050"/>
                </a:solidFill>
              </a:rPr>
              <a:t>1 shot</a:t>
            </a:r>
            <a:endParaRPr lang="zh-TW" altLang="en-US" sz="2400" b="1" i="1" u="sng" dirty="0">
              <a:solidFill>
                <a:srgbClr val="00B05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0273E4-79DE-7E14-D610-5473D4EF30A9}"/>
              </a:ext>
            </a:extLst>
          </p:cNvPr>
          <p:cNvSpPr txBox="1"/>
          <p:nvPr/>
        </p:nvSpPr>
        <p:spPr>
          <a:xfrm>
            <a:off x="453468" y="3373511"/>
            <a:ext cx="250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character represents a class</a:t>
            </a:r>
            <a:endParaRPr lang="zh-TW" altLang="en-US" sz="2400" dirty="0"/>
          </a:p>
        </p:txBody>
      </p:sp>
      <p:sp>
        <p:nvSpPr>
          <p:cNvPr id="9" name="文字方塊 6">
            <a:extLst>
              <a:ext uri="{FF2B5EF4-FFF2-40B4-BE49-F238E27FC236}">
                <a16:creationId xmlns:a16="http://schemas.microsoft.com/office/drawing/2014/main" id="{ACF4F8BD-8222-70F0-B684-C49B528FD60E}"/>
              </a:ext>
            </a:extLst>
          </p:cNvPr>
          <p:cNvSpPr txBox="1"/>
          <p:nvPr/>
        </p:nvSpPr>
        <p:spPr>
          <a:xfrm>
            <a:off x="5253550" y="3361878"/>
            <a:ext cx="250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 set</a:t>
            </a:r>
          </a:p>
          <a:p>
            <a:r>
              <a:rPr lang="en-US" altLang="zh-TW" sz="2400" dirty="0"/>
              <a:t>(Support set)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A00285-6047-3CA2-A530-A9FE5B06B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008" y="2277650"/>
            <a:ext cx="949292" cy="94929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DF9F81-05E5-2ECB-F902-E3A513C606ED}"/>
              </a:ext>
            </a:extLst>
          </p:cNvPr>
          <p:cNvSpPr txBox="1"/>
          <p:nvPr/>
        </p:nvSpPr>
        <p:spPr>
          <a:xfrm>
            <a:off x="6645300" y="2316561"/>
            <a:ext cx="2504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Testing set</a:t>
            </a:r>
          </a:p>
          <a:p>
            <a:r>
              <a:rPr lang="en-US" altLang="zh-TW" sz="2400" dirty="0"/>
              <a:t>(Query set)</a:t>
            </a:r>
            <a:endParaRPr lang="zh-TW" altLang="en-US" sz="2400" dirty="0"/>
          </a:p>
        </p:txBody>
      </p:sp>
      <p:pic>
        <p:nvPicPr>
          <p:cNvPr id="13" name="Picture 2" descr="Visualization of Omniglot dataset.">
            <a:extLst>
              <a:ext uri="{FF2B5EF4-FFF2-40B4-BE49-F238E27FC236}">
                <a16:creationId xmlns:a16="http://schemas.microsoft.com/office/drawing/2014/main" id="{09D00707-2CAD-6419-1139-F184585C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864" y="4095043"/>
            <a:ext cx="3755258" cy="163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4CFE7C-4365-F546-67BC-4674E51C83C0}"/>
              </a:ext>
            </a:extLst>
          </p:cNvPr>
          <p:cNvSpPr txBox="1"/>
          <p:nvPr/>
        </p:nvSpPr>
        <p:spPr>
          <a:xfrm>
            <a:off x="8914672" y="5730145"/>
            <a:ext cx="609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 err="1"/>
              <a:t>Omniglot</a:t>
            </a:r>
            <a:r>
              <a:rPr lang="en-US" altLang="zh-TW" b="1" dirty="0"/>
              <a:t> dataset: </a:t>
            </a:r>
          </a:p>
          <a:p>
            <a:r>
              <a:rPr lang="en-US" altLang="zh-TW" dirty="0"/>
              <a:t>1623 characters</a:t>
            </a:r>
          </a:p>
          <a:p>
            <a:r>
              <a:rPr lang="en-US" altLang="zh-TW" dirty="0"/>
              <a:t>Each has 20 examples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77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71794-26F1-463F-6FDC-21CE8C2A10AA}"/>
              </a:ext>
            </a:extLst>
          </p:cNvPr>
          <p:cNvSpPr txBox="1"/>
          <p:nvPr/>
        </p:nvSpPr>
        <p:spPr>
          <a:xfrm>
            <a:off x="391886" y="375383"/>
            <a:ext cx="8119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loria Hallelujah" panose="02000000000000000000" pitchFamily="2" charset="0"/>
              </a:rPr>
              <a:t>Optimization-Based Meta-Learning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32270-42E1-0E98-DD4C-30C182E2939A}"/>
              </a:ext>
            </a:extLst>
          </p:cNvPr>
          <p:cNvSpPr txBox="1"/>
          <p:nvPr/>
        </p:nvSpPr>
        <p:spPr>
          <a:xfrm>
            <a:off x="408664" y="1208015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to Initialize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32558CFF-9777-32B9-1C56-1F10BD194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3200" b="1" dirty="0"/>
              <a:t>MAML</a:t>
            </a:r>
          </a:p>
          <a:p>
            <a:pPr lvl="1"/>
            <a:r>
              <a:rPr lang="en-US" altLang="zh-TW" dirty="0"/>
              <a:t>Chelsea Finn, Pieter </a:t>
            </a:r>
            <a:r>
              <a:rPr lang="en-US" altLang="zh-TW" dirty="0" err="1"/>
              <a:t>Abbeel</a:t>
            </a:r>
            <a:r>
              <a:rPr lang="en-US" altLang="zh-TW" dirty="0"/>
              <a:t>, and Sergey Levine, “Model-Agnostic Meta-Learning for Fast Adaptation of Deep Networks”, ICML, 2017</a:t>
            </a:r>
            <a:endParaRPr lang="zh-TW" altLang="zh-TW" dirty="0"/>
          </a:p>
          <a:p>
            <a:endParaRPr lang="en-US" altLang="zh-TW" dirty="0"/>
          </a:p>
          <a:p>
            <a:r>
              <a:rPr lang="en-US" altLang="zh-TW" sz="3200" b="1" dirty="0"/>
              <a:t>Reptile</a:t>
            </a:r>
          </a:p>
          <a:p>
            <a:pPr lvl="1"/>
            <a:r>
              <a:rPr lang="en-US" altLang="zh-TW" dirty="0"/>
              <a:t>Alex Nichol, Joshua </a:t>
            </a:r>
            <a:r>
              <a:rPr lang="en-US" altLang="zh-TW" dirty="0" err="1"/>
              <a:t>Achiam</a:t>
            </a:r>
            <a:r>
              <a:rPr lang="en-US" altLang="zh-TW" dirty="0"/>
              <a:t>, John Schulman, On First-Order Meta-Learning Algorithms, </a:t>
            </a:r>
            <a:r>
              <a:rPr lang="en-US" altLang="zh-TW" dirty="0" err="1"/>
              <a:t>arXiv</a:t>
            </a:r>
            <a:r>
              <a:rPr lang="en-US" altLang="zh-TW" dirty="0"/>
              <a:t>, 2018</a:t>
            </a:r>
          </a:p>
          <a:p>
            <a:endParaRPr lang="zh-TW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12" name="Picture 2" descr="ãReptileãçåçæå°çµæ">
            <a:extLst>
              <a:ext uri="{FF2B5EF4-FFF2-40B4-BE49-F238E27FC236}">
                <a16:creationId xmlns:a16="http://schemas.microsoft.com/office/drawing/2014/main" id="{6308C663-D456-B1AA-DFEF-A19D0321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328" y="4914002"/>
            <a:ext cx="3450672" cy="19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ãcat pngãçåçæå°çµæ">
            <a:extLst>
              <a:ext uri="{FF2B5EF4-FFF2-40B4-BE49-F238E27FC236}">
                <a16:creationId xmlns:a16="http://schemas.microsoft.com/office/drawing/2014/main" id="{4071F69C-FFD4-8E65-6179-687589C1A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970" y="1577347"/>
            <a:ext cx="3031958" cy="178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2A3851-6969-8311-0588-BEB33C8D6AD1}"/>
              </a:ext>
            </a:extLst>
          </p:cNvPr>
          <p:cNvSpPr txBox="1"/>
          <p:nvPr/>
        </p:nvSpPr>
        <p:spPr>
          <a:xfrm>
            <a:off x="0" y="6604434"/>
            <a:ext cx="3680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Adapted from </a:t>
            </a:r>
            <a:r>
              <a:rPr lang="en-US" sz="1000" dirty="0">
                <a:hlinkClick r:id="rId4"/>
              </a:rPr>
              <a:t>https://www.youtube.com/watch?v=vUwOA3SNb_E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275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1497</Words>
  <Application>Microsoft Macintosh PowerPoint</Application>
  <PresentationFormat>Widescreen</PresentationFormat>
  <Paragraphs>317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Copernicus</vt:lpstr>
      <vt:lpstr>微軟正黑體</vt:lpstr>
      <vt:lpstr>Arial</vt:lpstr>
      <vt:lpstr>Calibri</vt:lpstr>
      <vt:lpstr>Calibri Light</vt:lpstr>
      <vt:lpstr>Cambria Math</vt:lpstr>
      <vt:lpstr>Gloria Hallelujah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Kok Wai Teng</dc:creator>
  <cp:lastModifiedBy>Kok Wai Teng</cp:lastModifiedBy>
  <cp:revision>46</cp:revision>
  <dcterms:created xsi:type="dcterms:W3CDTF">2023-06-22T01:32:46Z</dcterms:created>
  <dcterms:modified xsi:type="dcterms:W3CDTF">2023-07-07T01:43:17Z</dcterms:modified>
</cp:coreProperties>
</file>